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1388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over_waterm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960120"/>
            <a:ext cx="6675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highlight>
                  <a:srgbClr val="000000"/>
                </a:highlight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IGCSE Türkçe Ana Dil 0513</a:t>
            </a:r>
            <a:endParaRPr lang="en-US" sz="3000" dirty="0">
              <a:highlight>
                <a:srgbClr val="000000"/>
              </a:highlight>
            </a:endParaRPr>
          </a:p>
        </p:txBody>
      </p:sp>
      <p:sp>
        <p:nvSpPr>
          <p:cNvPr id="4" name="Text 1"/>
          <p:cNvSpPr/>
          <p:nvPr/>
        </p:nvSpPr>
        <p:spPr>
          <a:xfrm>
            <a:off x="713232" y="1673352"/>
            <a:ext cx="6035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F6E7CB"/>
                </a:solidFill>
                <a:highlight>
                  <a:srgbClr val="000000"/>
                </a:highlight>
              </a:rPr>
              <a:t>Sınavı anlamak, doğru strateji kurmak, güçlü yanıt yazmak</a:t>
            </a:r>
            <a:endParaRPr lang="en-US" sz="2200" b="1" dirty="0">
              <a:highlight>
                <a:srgbClr val="000000"/>
              </a:highlight>
            </a:endParaRPr>
          </a:p>
        </p:txBody>
      </p:sp>
      <p:sp>
        <p:nvSpPr>
          <p:cNvPr id="5" name="Shape 2"/>
          <p:cNvSpPr/>
          <p:nvPr/>
        </p:nvSpPr>
        <p:spPr>
          <a:xfrm>
            <a:off x="731520" y="2487168"/>
            <a:ext cx="1965960" cy="347472"/>
          </a:xfrm>
          <a:prstGeom prst="roundRect">
            <a:avLst>
              <a:gd name="adj" fmla="val 21053"/>
            </a:avLst>
          </a:prstGeom>
          <a:solidFill>
            <a:srgbClr val="2F6F73">
              <a:alpha val="94000"/>
            </a:srgbClr>
          </a:solidFill>
          <a:ln w="12700">
            <a:solidFill>
              <a:srgbClr val="2F6F7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3"/>
          <p:cNvSpPr/>
          <p:nvPr/>
        </p:nvSpPr>
        <p:spPr>
          <a:xfrm>
            <a:off x="822960" y="2574036"/>
            <a:ext cx="1783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</a:rPr>
              <a:t>Paper 1: Okuma ve Özet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2834640" y="2487168"/>
            <a:ext cx="1417320" cy="347472"/>
          </a:xfrm>
          <a:prstGeom prst="roundRect">
            <a:avLst>
              <a:gd name="adj" fmla="val 21053"/>
            </a:avLst>
          </a:prstGeom>
          <a:solidFill>
            <a:srgbClr val="C56B4E">
              <a:alpha val="94000"/>
            </a:srgbClr>
          </a:solidFill>
          <a:ln w="12700">
            <a:solidFill>
              <a:srgbClr val="C56B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8" name="Text 5"/>
          <p:cNvSpPr/>
          <p:nvPr/>
        </p:nvSpPr>
        <p:spPr>
          <a:xfrm>
            <a:off x="2926080" y="2574036"/>
            <a:ext cx="12344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</a:rPr>
              <a:t>Paper 2: Yazma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731520" y="5961888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</a:rPr>
              <a:t>Öğrenci sunumu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11292840" y="644652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D7378"/>
                </a:solidFill>
              </a:rPr>
              <a:t>01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atermark_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84048"/>
            <a:ext cx="6309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2437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Bölüm 2: Betimleme mi, öyküleme mi?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22960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5"/>
                </a:solidFill>
              </a:rPr>
              <a:t>Bu ayrım karışırsa yazı başlığın istediği türden uzaklaşır.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920240" cy="0"/>
          </a:xfrm>
          <a:prstGeom prst="line">
            <a:avLst/>
          </a:prstGeom>
          <a:noFill/>
          <a:ln w="25400">
            <a:solidFill>
              <a:srgbClr val="C56B4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Shape 3"/>
          <p:cNvSpPr/>
          <p:nvPr/>
        </p:nvSpPr>
        <p:spPr>
          <a:xfrm>
            <a:off x="868680" y="1508760"/>
            <a:ext cx="4754880" cy="4023360"/>
          </a:xfrm>
          <a:prstGeom prst="roundRect">
            <a:avLst>
              <a:gd name="adj" fmla="val 3636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E6DCC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Text 4"/>
          <p:cNvSpPr/>
          <p:nvPr/>
        </p:nvSpPr>
        <p:spPr>
          <a:xfrm>
            <a:off x="1143000" y="178308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2F6F73"/>
                </a:solidFill>
              </a:rPr>
              <a:t>Betimleme</a:t>
            </a:r>
            <a:endParaRPr lang="en-US" sz="2300" dirty="0"/>
          </a:p>
        </p:txBody>
      </p:sp>
      <p:sp>
        <p:nvSpPr>
          <p:cNvPr id="8" name="Text 5"/>
          <p:cNvSpPr/>
          <p:nvPr/>
        </p:nvSpPr>
        <p:spPr>
          <a:xfrm>
            <a:off x="1170432" y="233172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4303A"/>
                </a:solidFill>
              </a:rPr>
              <a:t>Bir resim yapıp ona ses, koku ve duygu eklemek gibidir.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298448" y="3063240"/>
            <a:ext cx="3474720" cy="1463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500" dirty="0">
                <a:solidFill>
                  <a:srgbClr val="24303A"/>
                </a:solidFill>
              </a:rPr>
              <a:t>Görüntü</a:t>
            </a:r>
            <a:endParaRPr lang="en-US" sz="1500" dirty="0"/>
          </a:p>
          <a:p>
            <a:pPr marL="203200" indent="-203200">
              <a:buSzPct val="100000"/>
              <a:buChar char="•"/>
            </a:pPr>
            <a:r>
              <a:rPr lang="en-US" sz="1500" dirty="0">
                <a:solidFill>
                  <a:srgbClr val="24303A"/>
                </a:solidFill>
              </a:rPr>
              <a:t>Ses</a:t>
            </a:r>
            <a:endParaRPr lang="en-US" sz="1500" dirty="0"/>
          </a:p>
          <a:p>
            <a:pPr marL="203200" indent="-203200">
              <a:buSzPct val="100000"/>
              <a:buChar char="•"/>
            </a:pPr>
            <a:r>
              <a:rPr lang="en-US" sz="1500" dirty="0">
                <a:solidFill>
                  <a:srgbClr val="24303A"/>
                </a:solidFill>
              </a:rPr>
              <a:t>Koku</a:t>
            </a:r>
            <a:endParaRPr lang="en-US" sz="1500" dirty="0"/>
          </a:p>
          <a:p>
            <a:pPr marL="203200" indent="-203200">
              <a:buSzPct val="100000"/>
              <a:buChar char="•"/>
            </a:pPr>
            <a:r>
              <a:rPr lang="en-US" sz="1500" dirty="0">
                <a:solidFill>
                  <a:srgbClr val="24303A"/>
                </a:solidFill>
              </a:rPr>
              <a:t>Doku</a:t>
            </a:r>
            <a:endParaRPr lang="en-US" sz="1500" dirty="0"/>
          </a:p>
          <a:p>
            <a:pPr marL="203200" indent="-203200">
              <a:buSzPct val="100000"/>
              <a:buChar char="•"/>
            </a:pPr>
            <a:r>
              <a:rPr lang="en-US" sz="1500" dirty="0">
                <a:solidFill>
                  <a:srgbClr val="24303A"/>
                </a:solidFill>
              </a:rPr>
              <a:t>Duygu ve atmosfer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6537960" y="1508760"/>
            <a:ext cx="4754880" cy="4023360"/>
          </a:xfrm>
          <a:prstGeom prst="roundRect">
            <a:avLst>
              <a:gd name="adj" fmla="val 3636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E6DCC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Text 8"/>
          <p:cNvSpPr/>
          <p:nvPr/>
        </p:nvSpPr>
        <p:spPr>
          <a:xfrm>
            <a:off x="6812280" y="178308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C56B4E"/>
                </a:solidFill>
              </a:rPr>
              <a:t>Öyküleme</a:t>
            </a:r>
            <a:endParaRPr lang="en-US" sz="2300" dirty="0"/>
          </a:p>
        </p:txBody>
      </p:sp>
      <p:sp>
        <p:nvSpPr>
          <p:cNvPr id="12" name="Text 9"/>
          <p:cNvSpPr/>
          <p:nvPr/>
        </p:nvSpPr>
        <p:spPr>
          <a:xfrm>
            <a:off x="6839712" y="2331720"/>
            <a:ext cx="3886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4303A"/>
                </a:solidFill>
              </a:rPr>
              <a:t>Okurun ilgisini çekecek olay akışı kurmaktır.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6967728" y="3063240"/>
            <a:ext cx="3474720" cy="1463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500" dirty="0">
                <a:solidFill>
                  <a:srgbClr val="24303A"/>
                </a:solidFill>
              </a:rPr>
              <a:t>Olay örgüsü</a:t>
            </a:r>
            <a:endParaRPr lang="en-US" sz="1500" dirty="0"/>
          </a:p>
          <a:p>
            <a:pPr marL="203200" indent="-203200">
              <a:buSzPct val="100000"/>
              <a:buChar char="•"/>
            </a:pPr>
            <a:r>
              <a:rPr lang="en-US" sz="1500" dirty="0">
                <a:solidFill>
                  <a:srgbClr val="24303A"/>
                </a:solidFill>
              </a:rPr>
              <a:t>Kişiler</a:t>
            </a:r>
            <a:endParaRPr lang="en-US" sz="1500" dirty="0"/>
          </a:p>
          <a:p>
            <a:pPr marL="203200" indent="-203200">
              <a:buSzPct val="100000"/>
              <a:buChar char="•"/>
            </a:pPr>
            <a:r>
              <a:rPr lang="en-US" sz="1500" dirty="0">
                <a:solidFill>
                  <a:srgbClr val="24303A"/>
                </a:solidFill>
              </a:rPr>
              <a:t>Mekân</a:t>
            </a:r>
            <a:endParaRPr lang="en-US" sz="1500" dirty="0"/>
          </a:p>
          <a:p>
            <a:pPr marL="203200" indent="-203200">
              <a:buSzPct val="100000"/>
              <a:buChar char="•"/>
            </a:pPr>
            <a:r>
              <a:rPr lang="en-US" sz="1500" dirty="0">
                <a:solidFill>
                  <a:srgbClr val="24303A"/>
                </a:solidFill>
              </a:rPr>
              <a:t>Düğüm noktası</a:t>
            </a:r>
            <a:endParaRPr lang="en-US" sz="1500" dirty="0"/>
          </a:p>
          <a:p>
            <a:pPr marL="203200" indent="-203200">
              <a:buSzPct val="100000"/>
              <a:buChar char="•"/>
            </a:pPr>
            <a:r>
              <a:rPr lang="en-US" sz="1500" dirty="0">
                <a:solidFill>
                  <a:srgbClr val="24303A"/>
                </a:solidFill>
              </a:rPr>
              <a:t>Sonuç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11292840" y="644652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D7378"/>
                </a:solidFill>
              </a:rPr>
              <a:t>10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atermark_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84048"/>
            <a:ext cx="6309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2437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2024 sınavından çıkan tema sinyalleri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22960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5"/>
                </a:solidFill>
              </a:rPr>
              <a:t>Konular güncel, öğrencinin dünyasına yakın ve düşünce üretmeye açık.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920240" cy="0"/>
          </a:xfrm>
          <a:prstGeom prst="line">
            <a:avLst/>
          </a:prstGeom>
          <a:noFill/>
          <a:ln w="25400">
            <a:solidFill>
              <a:srgbClr val="C56B4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Shape 3"/>
          <p:cNvSpPr/>
          <p:nvPr/>
        </p:nvSpPr>
        <p:spPr>
          <a:xfrm>
            <a:off x="822960" y="1417320"/>
            <a:ext cx="4389120" cy="347472"/>
          </a:xfrm>
          <a:prstGeom prst="roundRect">
            <a:avLst>
              <a:gd name="adj" fmla="val 21053"/>
            </a:avLst>
          </a:prstGeom>
          <a:solidFill>
            <a:srgbClr val="2F6F73">
              <a:alpha val="94000"/>
            </a:srgbClr>
          </a:solidFill>
          <a:ln w="12700">
            <a:solidFill>
              <a:srgbClr val="2F6F7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Text 4"/>
          <p:cNvSpPr/>
          <p:nvPr/>
        </p:nvSpPr>
        <p:spPr>
          <a:xfrm>
            <a:off x="914400" y="1504188"/>
            <a:ext cx="4206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</a:rPr>
              <a:t>Sürdürülebilirlik ve veganlık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217920" y="1417320"/>
            <a:ext cx="4389120" cy="347472"/>
          </a:xfrm>
          <a:prstGeom prst="roundRect">
            <a:avLst>
              <a:gd name="adj" fmla="val 21053"/>
            </a:avLst>
          </a:prstGeom>
          <a:solidFill>
            <a:srgbClr val="C56B4E">
              <a:alpha val="94000"/>
            </a:srgbClr>
          </a:solidFill>
          <a:ln w="12700">
            <a:solidFill>
              <a:srgbClr val="C56B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9" name="Text 6"/>
          <p:cNvSpPr/>
          <p:nvPr/>
        </p:nvSpPr>
        <p:spPr>
          <a:xfrm>
            <a:off x="6309360" y="1504188"/>
            <a:ext cx="4206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</a:rPr>
              <a:t>Sosyal medyada anında haber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822960" y="2130552"/>
            <a:ext cx="4389120" cy="347472"/>
          </a:xfrm>
          <a:prstGeom prst="roundRect">
            <a:avLst>
              <a:gd name="adj" fmla="val 21053"/>
            </a:avLst>
          </a:prstGeom>
          <a:solidFill>
            <a:srgbClr val="5F8D70">
              <a:alpha val="94000"/>
            </a:srgbClr>
          </a:solidFill>
          <a:ln w="12700">
            <a:solidFill>
              <a:srgbClr val="5F8D7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Text 8"/>
          <p:cNvSpPr/>
          <p:nvPr/>
        </p:nvSpPr>
        <p:spPr>
          <a:xfrm>
            <a:off x="914400" y="2217420"/>
            <a:ext cx="4206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</a:rPr>
              <a:t>Okul üniforması</a:t>
            </a:r>
            <a:endParaRPr lang="en-US" sz="850" dirty="0"/>
          </a:p>
        </p:txBody>
      </p:sp>
      <p:sp>
        <p:nvSpPr>
          <p:cNvPr id="12" name="Shape 9"/>
          <p:cNvSpPr/>
          <p:nvPr/>
        </p:nvSpPr>
        <p:spPr>
          <a:xfrm>
            <a:off x="6217920" y="2130552"/>
            <a:ext cx="4389120" cy="347472"/>
          </a:xfrm>
          <a:prstGeom prst="roundRect">
            <a:avLst>
              <a:gd name="adj" fmla="val 21053"/>
            </a:avLst>
          </a:prstGeom>
          <a:solidFill>
            <a:srgbClr val="D8A440">
              <a:alpha val="94000"/>
            </a:srgbClr>
          </a:solidFill>
          <a:ln w="12700">
            <a:solidFill>
              <a:srgbClr val="D8A44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3" name="Text 10"/>
          <p:cNvSpPr/>
          <p:nvPr/>
        </p:nvSpPr>
        <p:spPr>
          <a:xfrm>
            <a:off x="6309360" y="2217420"/>
            <a:ext cx="4206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</a:rPr>
              <a:t>Barajlar ve kültürel değerler</a:t>
            </a:r>
            <a:endParaRPr lang="en-US" sz="850" dirty="0"/>
          </a:p>
        </p:txBody>
      </p:sp>
      <p:sp>
        <p:nvSpPr>
          <p:cNvPr id="14" name="Shape 11"/>
          <p:cNvSpPr/>
          <p:nvPr/>
        </p:nvSpPr>
        <p:spPr>
          <a:xfrm>
            <a:off x="822960" y="2843784"/>
            <a:ext cx="4389120" cy="347472"/>
          </a:xfrm>
          <a:prstGeom prst="roundRect">
            <a:avLst>
              <a:gd name="adj" fmla="val 21053"/>
            </a:avLst>
          </a:prstGeom>
          <a:solidFill>
            <a:srgbClr val="2F6F73">
              <a:alpha val="94000"/>
            </a:srgbClr>
          </a:solidFill>
          <a:ln w="12700">
            <a:solidFill>
              <a:srgbClr val="2F6F7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Text 12"/>
          <p:cNvSpPr/>
          <p:nvPr/>
        </p:nvSpPr>
        <p:spPr>
          <a:xfrm>
            <a:off x="914400" y="2930652"/>
            <a:ext cx="4206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</a:rPr>
              <a:t>Yeni gezegen betimlemesi</a:t>
            </a:r>
            <a:endParaRPr lang="en-US" sz="850" dirty="0"/>
          </a:p>
        </p:txBody>
      </p:sp>
      <p:sp>
        <p:nvSpPr>
          <p:cNvPr id="16" name="Shape 13"/>
          <p:cNvSpPr/>
          <p:nvPr/>
        </p:nvSpPr>
        <p:spPr>
          <a:xfrm>
            <a:off x="6217920" y="2843784"/>
            <a:ext cx="4389120" cy="347472"/>
          </a:xfrm>
          <a:prstGeom prst="roundRect">
            <a:avLst>
              <a:gd name="adj" fmla="val 21053"/>
            </a:avLst>
          </a:prstGeom>
          <a:solidFill>
            <a:srgbClr val="C56B4E">
              <a:alpha val="94000"/>
            </a:srgbClr>
          </a:solidFill>
          <a:ln w="12700">
            <a:solidFill>
              <a:srgbClr val="C56B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7" name="Text 14"/>
          <p:cNvSpPr/>
          <p:nvPr/>
        </p:nvSpPr>
        <p:spPr>
          <a:xfrm>
            <a:off x="6309360" y="2930652"/>
            <a:ext cx="4206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</a:rPr>
              <a:t>Doğum günü hikâyesi</a:t>
            </a:r>
            <a:endParaRPr lang="en-US" sz="850" dirty="0"/>
          </a:p>
        </p:txBody>
      </p:sp>
      <p:sp>
        <p:nvSpPr>
          <p:cNvPr id="18" name="Shape 15"/>
          <p:cNvSpPr/>
          <p:nvPr/>
        </p:nvSpPr>
        <p:spPr>
          <a:xfrm>
            <a:off x="822960" y="3557016"/>
            <a:ext cx="4389120" cy="347472"/>
          </a:xfrm>
          <a:prstGeom prst="roundRect">
            <a:avLst>
              <a:gd name="adj" fmla="val 21053"/>
            </a:avLst>
          </a:prstGeom>
          <a:solidFill>
            <a:srgbClr val="5F8D70">
              <a:alpha val="94000"/>
            </a:srgbClr>
          </a:solidFill>
          <a:ln w="12700">
            <a:solidFill>
              <a:srgbClr val="5F8D7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9" name="Text 16"/>
          <p:cNvSpPr/>
          <p:nvPr/>
        </p:nvSpPr>
        <p:spPr>
          <a:xfrm>
            <a:off x="914400" y="3643884"/>
            <a:ext cx="42062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</a:rPr>
              <a:t>“Verdiğim en iyi karar”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4374A"/>
                </a:solidFill>
              </a:rPr>
              <a:t>Bizim çalışma başlıklarımız: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051560" y="5102352"/>
            <a:ext cx="6583680" cy="10058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350" dirty="0">
                <a:solidFill>
                  <a:srgbClr val="24303A"/>
                </a:solidFill>
              </a:rPr>
              <a:t>Dijital dünya ve medya okuryazarlığı</a:t>
            </a:r>
            <a:endParaRPr lang="en-US" sz="1350" dirty="0"/>
          </a:p>
          <a:p>
            <a:pPr marL="203200" indent="-203200">
              <a:buSzPct val="100000"/>
              <a:buChar char="•"/>
            </a:pPr>
            <a:r>
              <a:rPr lang="en-US" sz="1350" dirty="0">
                <a:solidFill>
                  <a:srgbClr val="24303A"/>
                </a:solidFill>
              </a:rPr>
              <a:t>Çevre, sürdürülebilirlik ve tüketim</a:t>
            </a:r>
            <a:endParaRPr lang="en-US" sz="1350" dirty="0"/>
          </a:p>
          <a:p>
            <a:pPr marL="203200" indent="-203200">
              <a:buSzPct val="100000"/>
              <a:buChar char="•"/>
            </a:pPr>
            <a:r>
              <a:rPr lang="en-US" sz="1350" dirty="0">
                <a:solidFill>
                  <a:srgbClr val="24303A"/>
                </a:solidFill>
              </a:rPr>
              <a:t>Okul, gençlik, kimlik ve eşitlik</a:t>
            </a:r>
            <a:endParaRPr lang="en-US" sz="1350" dirty="0"/>
          </a:p>
          <a:p>
            <a:pPr marL="203200" indent="-203200">
              <a:buSzPct val="100000"/>
              <a:buChar char="•"/>
            </a:pPr>
            <a:r>
              <a:rPr lang="en-US" sz="1350" dirty="0">
                <a:solidFill>
                  <a:srgbClr val="24303A"/>
                </a:solidFill>
              </a:rPr>
              <a:t>Kültürel miras ve gelecek arasında karar verme</a:t>
            </a:r>
            <a:endParaRPr lang="en-US" sz="1350" dirty="0"/>
          </a:p>
        </p:txBody>
      </p:sp>
      <p:sp>
        <p:nvSpPr>
          <p:cNvPr id="22" name="Text 19"/>
          <p:cNvSpPr/>
          <p:nvPr/>
        </p:nvSpPr>
        <p:spPr>
          <a:xfrm>
            <a:off x="11292840" y="644652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D7378"/>
                </a:solidFill>
              </a:rPr>
              <a:t>11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atermark_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84048"/>
            <a:ext cx="6309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2437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Puan kaybettiren alışkanlıklar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22960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5"/>
                </a:solidFill>
              </a:rPr>
              <a:t>Bunları bilirsek sınavda daha güvenli hareket ederiz.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920240" cy="0"/>
          </a:xfrm>
          <a:prstGeom prst="line">
            <a:avLst/>
          </a:prstGeom>
          <a:noFill/>
          <a:ln w="25400">
            <a:solidFill>
              <a:srgbClr val="C56B4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Shape 3"/>
          <p:cNvSpPr/>
          <p:nvPr/>
        </p:nvSpPr>
        <p:spPr>
          <a:xfrm>
            <a:off x="731520" y="1417320"/>
            <a:ext cx="3520440" cy="1508760"/>
          </a:xfrm>
          <a:prstGeom prst="roundRect">
            <a:avLst>
              <a:gd name="adj" fmla="val 9697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9DFC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Text 4"/>
          <p:cNvSpPr/>
          <p:nvPr/>
        </p:nvSpPr>
        <p:spPr>
          <a:xfrm>
            <a:off x="950976" y="1600200"/>
            <a:ext cx="3081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84F4F"/>
                </a:solidFill>
              </a:rPr>
              <a:t>Soruyu genel okumak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950976" y="1947672"/>
            <a:ext cx="308152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03A"/>
                </a:solidFill>
              </a:rPr>
              <a:t>Sosyal medya sorusu yalnızca “anında haber alma” yönünü soruyorsa bütün sosyal medyayı anlatmak odağı bozar.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480560" y="1417320"/>
            <a:ext cx="3520440" cy="1508760"/>
          </a:xfrm>
          <a:prstGeom prst="roundRect">
            <a:avLst>
              <a:gd name="adj" fmla="val 9697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9DFC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Text 7"/>
          <p:cNvSpPr/>
          <p:nvPr/>
        </p:nvSpPr>
        <p:spPr>
          <a:xfrm>
            <a:off x="4700016" y="1600200"/>
            <a:ext cx="3081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56B4E"/>
                </a:solidFill>
              </a:rPr>
              <a:t>Türü karıştırmak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4700016" y="1947672"/>
            <a:ext cx="308152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03A"/>
                </a:solidFill>
              </a:rPr>
              <a:t>Betimleme istenen yerde olay zinciri kurmak, başlığın dışına çıkmak demektir.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8229600" y="1417320"/>
            <a:ext cx="3154680" cy="1508760"/>
          </a:xfrm>
          <a:prstGeom prst="roundRect">
            <a:avLst>
              <a:gd name="adj" fmla="val 9697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9DFC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3" name="Text 10"/>
          <p:cNvSpPr/>
          <p:nvPr/>
        </p:nvSpPr>
        <p:spPr>
          <a:xfrm>
            <a:off x="8449056" y="1600200"/>
            <a:ext cx="27157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D8A440"/>
                </a:solidFill>
              </a:rPr>
              <a:t>Alıntıyı süs sanmak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8449056" y="1947672"/>
            <a:ext cx="271576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03A"/>
                </a:solidFill>
              </a:rPr>
              <a:t>Ünlü sözleri metnin fikrini güçlendirmiyorsa sadece kelime doldurur.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1920240" y="3749040"/>
            <a:ext cx="3566160" cy="1280160"/>
          </a:xfrm>
          <a:prstGeom prst="roundRect">
            <a:avLst>
              <a:gd name="adj" fmla="val 11429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9DFC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Text 13"/>
          <p:cNvSpPr/>
          <p:nvPr/>
        </p:nvSpPr>
        <p:spPr>
          <a:xfrm>
            <a:off x="2139696" y="3931920"/>
            <a:ext cx="31272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F6F73"/>
                </a:solidFill>
              </a:rPr>
              <a:t>Okunaksız yazmak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2139696" y="4279392"/>
            <a:ext cx="31272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03A"/>
                </a:solidFill>
              </a:rPr>
              <a:t>Cevap okunamıyorsa güçlü fikir de görünmez hâle gelir.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6583680" y="3749040"/>
            <a:ext cx="3566160" cy="1280160"/>
          </a:xfrm>
          <a:prstGeom prst="roundRect">
            <a:avLst>
              <a:gd name="adj" fmla="val 11429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9DFC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9" name="Text 16"/>
          <p:cNvSpPr/>
          <p:nvPr/>
        </p:nvSpPr>
        <p:spPr>
          <a:xfrm>
            <a:off x="6803136" y="3931920"/>
            <a:ext cx="31272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5F8D70"/>
                </a:solidFill>
              </a:rPr>
              <a:t>Kelime sınırını unutmak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803136" y="4279392"/>
            <a:ext cx="31272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03A"/>
                </a:solidFill>
              </a:rPr>
              <a:t>Çok kısa yazı gelişmemiş kalır; gereğinden uzun yazı odağı dağıtır.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11292840" y="644652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D7378"/>
                </a:solidFill>
              </a:rPr>
              <a:t>12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atermark_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84048"/>
            <a:ext cx="6309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2437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Sınav günü mini kontrol listesi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22960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5"/>
                </a:solidFill>
              </a:rPr>
              <a:t>Cevabı teslim etmeden önce gözün bu maddelerden geçsin.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920240" cy="0"/>
          </a:xfrm>
          <a:prstGeom prst="line">
            <a:avLst/>
          </a:prstGeom>
          <a:noFill/>
          <a:ln w="25400">
            <a:solidFill>
              <a:srgbClr val="C56B4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3"/>
          <p:cNvSpPr/>
          <p:nvPr/>
        </p:nvSpPr>
        <p:spPr>
          <a:xfrm>
            <a:off x="914400" y="1554480"/>
            <a:ext cx="5943600" cy="3200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303A"/>
                </a:solidFill>
              </a:rPr>
              <a:t>Başlığı ve soru kökünü iki kez okudum.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303A"/>
                </a:solidFill>
              </a:rPr>
              <a:t>Cevabım sadece istenen odağa hizmet ediyor.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303A"/>
                </a:solidFill>
              </a:rPr>
              <a:t>Metinden aldığım bilgiyi kendi cümlemle yazdım.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303A"/>
                </a:solidFill>
              </a:rPr>
              <a:t>Paragraflar birbirine bağlı ve tekrar yok.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303A"/>
                </a:solidFill>
              </a:rPr>
              <a:t>Noktalama, yazım ve okunaklılık kontrol edildi.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303A"/>
                </a:solidFill>
              </a:rPr>
              <a:t>Kelime sınırı uygun.</a:t>
            </a:r>
            <a:endParaRPr lang="en-US" sz="1800" dirty="0"/>
          </a:p>
        </p:txBody>
      </p:sp>
      <p:pic>
        <p:nvPicPr>
          <p:cNvPr id="7" name="Image 1" descr="/mnt/data/a_bright_clean_study_workspace_still_life_scene_o_batch_2.png"/>
          <p:cNvPicPr>
            <a:picLocks noChangeAspect="1"/>
          </p:cNvPicPr>
          <p:nvPr/>
        </p:nvPicPr>
        <p:blipFill>
          <a:blip r:embed="rId4"/>
          <a:srcRect l="21504" r="21504"/>
          <a:stretch/>
        </p:blipFill>
        <p:spPr>
          <a:xfrm>
            <a:off x="7315200" y="1325880"/>
            <a:ext cx="3657600" cy="361188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1234440" y="5532120"/>
            <a:ext cx="9326880" cy="685800"/>
          </a:xfrm>
          <a:prstGeom prst="roundRect">
            <a:avLst>
              <a:gd name="adj" fmla="val 21333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E6DCC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9" name="Text 5"/>
          <p:cNvSpPr/>
          <p:nvPr/>
        </p:nvSpPr>
        <p:spPr>
          <a:xfrm>
            <a:off x="1463040" y="5733288"/>
            <a:ext cx="8869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24374A"/>
                </a:solidFill>
              </a:rPr>
              <a:t>Sınavın son dakikası yeni fikir üretme zamanı değil; kontrol zamanıdır.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11292840" y="644652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D7378"/>
                </a:solidFill>
              </a:rPr>
              <a:t>13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atermark_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84048"/>
            <a:ext cx="6309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2437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Biz sınıfta nasıl çalışacağız?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22960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5"/>
                </a:solidFill>
              </a:rPr>
              <a:t>Amaç sadece sınava hazırlanmak değil; iyi okur ve güçlü yazar refleksi kazanmak.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920240" cy="0"/>
          </a:xfrm>
          <a:prstGeom prst="line">
            <a:avLst/>
          </a:prstGeom>
          <a:noFill/>
          <a:ln w="25400">
            <a:solidFill>
              <a:srgbClr val="C56B4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Shape 3"/>
          <p:cNvSpPr/>
          <p:nvPr/>
        </p:nvSpPr>
        <p:spPr>
          <a:xfrm>
            <a:off x="822960" y="1600200"/>
            <a:ext cx="4480560" cy="1097280"/>
          </a:xfrm>
          <a:prstGeom prst="roundRect">
            <a:avLst>
              <a:gd name="adj" fmla="val 13333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9DFC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Text 4"/>
          <p:cNvSpPr/>
          <p:nvPr/>
        </p:nvSpPr>
        <p:spPr>
          <a:xfrm>
            <a:off x="1042416" y="1783080"/>
            <a:ext cx="40416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F6F73"/>
                </a:solidFill>
              </a:rPr>
              <a:t>Metin okuma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1042416" y="2130552"/>
            <a:ext cx="4041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03A"/>
                </a:solidFill>
              </a:rPr>
              <a:t>Sorunun istediği bilgiyi metinden avlayacağız.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035040" y="1600200"/>
            <a:ext cx="4480560" cy="1097280"/>
          </a:xfrm>
          <a:prstGeom prst="roundRect">
            <a:avLst>
              <a:gd name="adj" fmla="val 13333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9DFC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Text 7"/>
          <p:cNvSpPr/>
          <p:nvPr/>
        </p:nvSpPr>
        <p:spPr>
          <a:xfrm>
            <a:off x="6254496" y="1783080"/>
            <a:ext cx="40416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56B4E"/>
                </a:solidFill>
              </a:rPr>
              <a:t>Özet atölyesi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6254496" y="2130552"/>
            <a:ext cx="4041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03A"/>
                </a:solidFill>
              </a:rPr>
              <a:t>15 bilgi → 200–250 sözcük → tutarlı paragraf.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822960" y="3200400"/>
            <a:ext cx="4480560" cy="1097280"/>
          </a:xfrm>
          <a:prstGeom prst="roundRect">
            <a:avLst>
              <a:gd name="adj" fmla="val 13333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9DFC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3" name="Text 10"/>
          <p:cNvSpPr/>
          <p:nvPr/>
        </p:nvSpPr>
        <p:spPr>
          <a:xfrm>
            <a:off x="1042416" y="3383280"/>
            <a:ext cx="40416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5F8D70"/>
                </a:solidFill>
              </a:rPr>
              <a:t>Yazı planı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1042416" y="3730752"/>
            <a:ext cx="4041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03A"/>
                </a:solidFill>
              </a:rPr>
              <a:t>Başlık seçimi, fikir haritası ve paragraf düzeni.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6035040" y="3200400"/>
            <a:ext cx="4480560" cy="1097280"/>
          </a:xfrm>
          <a:prstGeom prst="roundRect">
            <a:avLst>
              <a:gd name="adj" fmla="val 13333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9DFC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Text 13"/>
          <p:cNvSpPr/>
          <p:nvPr/>
        </p:nvSpPr>
        <p:spPr>
          <a:xfrm>
            <a:off x="6254496" y="3383280"/>
            <a:ext cx="40416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D8A440"/>
                </a:solidFill>
              </a:rPr>
              <a:t>Akran kontrolü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6254496" y="3730752"/>
            <a:ext cx="4041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03A"/>
                </a:solidFill>
              </a:rPr>
              <a:t>Birbirimizin odağını, kanıtını ve dilini kontrol edeceğiz.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1005840" y="507492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4374A"/>
                </a:solidFill>
              </a:rPr>
              <a:t>Her çalışma şu soruyla bitecek:</a:t>
            </a:r>
            <a:endParaRPr lang="en-US" sz="1700" dirty="0"/>
          </a:p>
        </p:txBody>
      </p:sp>
      <p:sp>
        <p:nvSpPr>
          <p:cNvPr id="19" name="Shape 16"/>
          <p:cNvSpPr/>
          <p:nvPr/>
        </p:nvSpPr>
        <p:spPr>
          <a:xfrm>
            <a:off x="4069080" y="4846320"/>
            <a:ext cx="6766560" cy="804672"/>
          </a:xfrm>
          <a:prstGeom prst="roundRect">
            <a:avLst>
              <a:gd name="adj" fmla="val 18182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E6DCC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0" name="Text 17"/>
          <p:cNvSpPr/>
          <p:nvPr/>
        </p:nvSpPr>
        <p:spPr>
          <a:xfrm>
            <a:off x="4297680" y="5047488"/>
            <a:ext cx="630936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24374A"/>
                </a:solidFill>
              </a:rPr>
              <a:t>Bu cevap, sorunun tam olarak istediği şeyi açık ve düzenli biçimde veriyor mu?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11292840" y="644652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D7378"/>
                </a:solidFill>
              </a:rPr>
              <a:t>14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over_waterm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10058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6E7CB"/>
                </a:solidFill>
              </a:rPr>
              <a:t>Son cümle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822960" y="1554480"/>
            <a:ext cx="54864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highlight>
                  <a:srgbClr val="000000"/>
                </a:highlight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Dikkatli oku.</a:t>
            </a:r>
            <a:endParaRPr lang="en-US" sz="3600" dirty="0">
              <a:highlight>
                <a:srgbClr val="000000"/>
              </a:highlight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highlight>
                  <a:srgbClr val="000000"/>
                </a:highlight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Gereksizi ele.</a:t>
            </a:r>
            <a:endParaRPr lang="en-US" sz="3600" dirty="0">
              <a:highlight>
                <a:srgbClr val="000000"/>
              </a:highlight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highlight>
                  <a:srgbClr val="000000"/>
                </a:highlight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Düşünceni düzenle.</a:t>
            </a:r>
            <a:endParaRPr lang="en-US" sz="3600" dirty="0">
              <a:highlight>
                <a:srgbClr val="000000"/>
              </a:highlight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highlight>
                  <a:srgbClr val="000000"/>
                </a:highlight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Dilini kontrol et.</a:t>
            </a:r>
            <a:endParaRPr lang="en-US" sz="3600" dirty="0">
              <a:highlight>
                <a:srgbClr val="000000"/>
              </a:highlight>
            </a:endParaRPr>
          </a:p>
        </p:txBody>
      </p:sp>
      <p:sp>
        <p:nvSpPr>
          <p:cNvPr id="5" name="Text 2"/>
          <p:cNvSpPr/>
          <p:nvPr/>
        </p:nvSpPr>
        <p:spPr>
          <a:xfrm>
            <a:off x="868680" y="4754880"/>
            <a:ext cx="5669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F6E7CB"/>
                </a:solidFill>
              </a:rPr>
              <a:t>IGCSE Türkçe Ana Dil 0513 için temel strateji budur.</a:t>
            </a:r>
            <a:endParaRPr lang="en-US" sz="1900" dirty="0"/>
          </a:p>
        </p:txBody>
      </p:sp>
      <p:sp>
        <p:nvSpPr>
          <p:cNvPr id="6" name="Shape 3"/>
          <p:cNvSpPr/>
          <p:nvPr/>
        </p:nvSpPr>
        <p:spPr>
          <a:xfrm>
            <a:off x="868680" y="5623560"/>
            <a:ext cx="1417320" cy="347472"/>
          </a:xfrm>
          <a:prstGeom prst="roundRect">
            <a:avLst>
              <a:gd name="adj" fmla="val 21053"/>
            </a:avLst>
          </a:prstGeom>
          <a:solidFill>
            <a:srgbClr val="C56B4E">
              <a:alpha val="94000"/>
            </a:srgbClr>
          </a:solidFill>
          <a:ln w="12700">
            <a:solidFill>
              <a:srgbClr val="C56B4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Text 4"/>
          <p:cNvSpPr/>
          <p:nvPr/>
        </p:nvSpPr>
        <p:spPr>
          <a:xfrm>
            <a:off x="960120" y="5710428"/>
            <a:ext cx="12344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</a:rPr>
              <a:t>Başlıyoruz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1292840" y="644652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D7378"/>
                </a:solidFill>
              </a:rPr>
              <a:t>15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atermark_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84048"/>
            <a:ext cx="6309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2437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Bugün neyi netleştireceğiz?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22960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5"/>
                </a:solidFill>
              </a:rPr>
              <a:t>Sınava “ne çıkacak?” diye değil, “benden ne bekleniyor?” diye bakacağız.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920240" cy="0"/>
          </a:xfrm>
          <a:prstGeom prst="line">
            <a:avLst/>
          </a:prstGeom>
          <a:noFill/>
          <a:ln w="25400">
            <a:solidFill>
              <a:srgbClr val="C56B4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Shape 3"/>
          <p:cNvSpPr/>
          <p:nvPr/>
        </p:nvSpPr>
        <p:spPr>
          <a:xfrm>
            <a:off x="685800" y="1508760"/>
            <a:ext cx="3383280" cy="1234440"/>
          </a:xfrm>
          <a:prstGeom prst="roundRect">
            <a:avLst>
              <a:gd name="adj" fmla="val 11852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9DFC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Text 4"/>
          <p:cNvSpPr/>
          <p:nvPr/>
        </p:nvSpPr>
        <p:spPr>
          <a:xfrm>
            <a:off x="905256" y="1691640"/>
            <a:ext cx="2944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F6F73"/>
                </a:solidFill>
              </a:rPr>
              <a:t>1. Paper 1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905256" y="2039112"/>
            <a:ext cx="29443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03A"/>
                </a:solidFill>
              </a:rPr>
              <a:t>Metinleri doğru okuyup kısa, net ve kanıta dayalı cevaplar vereceğiz.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389120" y="1508760"/>
            <a:ext cx="3383280" cy="1234440"/>
          </a:xfrm>
          <a:prstGeom prst="roundRect">
            <a:avLst>
              <a:gd name="adj" fmla="val 11852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9DFC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Text 7"/>
          <p:cNvSpPr/>
          <p:nvPr/>
        </p:nvSpPr>
        <p:spPr>
          <a:xfrm>
            <a:off x="4608576" y="1691640"/>
            <a:ext cx="2944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56B4E"/>
                </a:solidFill>
              </a:rPr>
              <a:t>2. Özet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4608576" y="2039112"/>
            <a:ext cx="29443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03A"/>
                </a:solidFill>
              </a:rPr>
              <a:t>İki metinden gerekli bilgileri seçip 200–250 sözcükte düzenleyeceğiz.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8092440" y="1508760"/>
            <a:ext cx="3383280" cy="1234440"/>
          </a:xfrm>
          <a:prstGeom prst="roundRect">
            <a:avLst>
              <a:gd name="adj" fmla="val 11852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9DFC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3" name="Text 10"/>
          <p:cNvSpPr/>
          <p:nvPr/>
        </p:nvSpPr>
        <p:spPr>
          <a:xfrm>
            <a:off x="8311896" y="1691640"/>
            <a:ext cx="2944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5F8D70"/>
                </a:solidFill>
              </a:rPr>
              <a:t>3. Paper 2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8311896" y="2039112"/>
            <a:ext cx="29443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03A"/>
                </a:solidFill>
              </a:rPr>
              <a:t>Tartışma, açıklama, betimleme ve öyküleme türlerini ayıracağız.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914400" y="3886200"/>
            <a:ext cx="10149840" cy="1234440"/>
          </a:xfrm>
          <a:prstGeom prst="roundRect">
            <a:avLst>
              <a:gd name="adj" fmla="val 11852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E6DCC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Text 13"/>
          <p:cNvSpPr/>
          <p:nvPr/>
        </p:nvSpPr>
        <p:spPr>
          <a:xfrm>
            <a:off x="1143000" y="4087368"/>
            <a:ext cx="9692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24374A"/>
                </a:solidFill>
              </a:rPr>
              <a:t>Bu sınav ezber değil; dikkatli okuma, seçme, düzenleme ve dil kontrolü sınavı.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11292840" y="644652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D7378"/>
                </a:solidFill>
              </a:rPr>
              <a:t>02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atermark_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84048"/>
            <a:ext cx="6309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2437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Paper 1: Okuma bölümünde ne ölçülür?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22960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5"/>
                </a:solidFill>
              </a:rPr>
              <a:t>Soru 1, Metin 1 üzerinden okuma ve ifade becerilerini birlikte ölçer.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920240" cy="0"/>
          </a:xfrm>
          <a:prstGeom prst="line">
            <a:avLst/>
          </a:prstGeom>
          <a:noFill/>
          <a:ln w="25400">
            <a:solidFill>
              <a:srgbClr val="C56B4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3"/>
          <p:cNvSpPr/>
          <p:nvPr/>
        </p:nvSpPr>
        <p:spPr>
          <a:xfrm>
            <a:off x="822960" y="1508760"/>
            <a:ext cx="8686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2F6F73"/>
                </a:solidFill>
              </a:rPr>
              <a:t>20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1691640" y="1600200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4303A"/>
                </a:solidFill>
              </a:rPr>
              <a:t>Okuma puanı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114800" y="1508760"/>
            <a:ext cx="8686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C56B4E"/>
                </a:solidFill>
              </a:rPr>
              <a:t>5</a:t>
            </a:r>
            <a:endParaRPr lang="en-US" sz="3400" dirty="0"/>
          </a:p>
        </p:txBody>
      </p:sp>
      <p:sp>
        <p:nvSpPr>
          <p:cNvPr id="9" name="Text 6"/>
          <p:cNvSpPr/>
          <p:nvPr/>
        </p:nvSpPr>
        <p:spPr>
          <a:xfrm>
            <a:off x="4983480" y="1600200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4303A"/>
                </a:solidFill>
              </a:rPr>
              <a:t>Yazma puanı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22960" y="2560320"/>
            <a:ext cx="5760720" cy="2377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24303A"/>
                </a:solidFill>
              </a:rPr>
              <a:t>Açık anlamı bulma: metinde doğrudan verilen bilgiyi seçme</a:t>
            </a:r>
            <a:endParaRPr lang="en-US" sz="1550" dirty="0"/>
          </a:p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24303A"/>
                </a:solidFill>
              </a:rPr>
              <a:t>Örtük anlamı anlama: tutum, ima ve çıkarımı fark etme</a:t>
            </a:r>
            <a:endParaRPr lang="en-US" sz="1550" dirty="0"/>
          </a:p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24303A"/>
                </a:solidFill>
              </a:rPr>
              <a:t>İlgili bilgiyi ayıklama: sorunun istediği noktaya odaklanma</a:t>
            </a:r>
            <a:endParaRPr lang="en-US" sz="1550" dirty="0"/>
          </a:p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24303A"/>
                </a:solidFill>
              </a:rPr>
              <a:t>Yazarın etki yaratma biçimini yorumlama: kelime, yapı, ton</a:t>
            </a:r>
            <a:endParaRPr lang="en-US" sz="1550" dirty="0"/>
          </a:p>
        </p:txBody>
      </p:sp>
      <p:pic>
        <p:nvPicPr>
          <p:cNvPr id="11" name="Image 1" descr="/mnt/data/a_bright_clean_study_workspace_still_life_scene_o_batch_2.png"/>
          <p:cNvPicPr>
            <a:picLocks noChangeAspect="1"/>
          </p:cNvPicPr>
          <p:nvPr/>
        </p:nvPicPr>
        <p:blipFill>
          <a:blip r:embed="rId4"/>
          <a:srcRect l="22915" r="22915"/>
          <a:stretch/>
        </p:blipFill>
        <p:spPr>
          <a:xfrm>
            <a:off x="7635240" y="1600200"/>
            <a:ext cx="3520440" cy="3657600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1097280" y="5715000"/>
            <a:ext cx="9692640" cy="594360"/>
          </a:xfrm>
          <a:prstGeom prst="roundRect">
            <a:avLst>
              <a:gd name="adj" fmla="val 24615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E6DCC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3" name="Text 9"/>
          <p:cNvSpPr/>
          <p:nvPr/>
        </p:nvSpPr>
        <p:spPr>
          <a:xfrm>
            <a:off x="1325880" y="5916168"/>
            <a:ext cx="9235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24374A"/>
                </a:solidFill>
              </a:rPr>
              <a:t>Ana kural: Cevap metinden çıkmalı; kişisel deneyim veya dış bilgiyle tamamlanmamalı.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11292840" y="644652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D7378"/>
                </a:solidFill>
              </a:rPr>
              <a:t>03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atermark_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84048"/>
            <a:ext cx="6309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2437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Soru 1: Kısa cevapta altın kurallar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22960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5"/>
                </a:solidFill>
              </a:rPr>
              <a:t>Çok yazmak değil, doğru noktayı yazmak puan getirir.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920240" cy="0"/>
          </a:xfrm>
          <a:prstGeom prst="line">
            <a:avLst/>
          </a:prstGeom>
          <a:noFill/>
          <a:ln w="25400">
            <a:solidFill>
              <a:srgbClr val="C56B4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Shape 3"/>
          <p:cNvSpPr/>
          <p:nvPr/>
        </p:nvSpPr>
        <p:spPr>
          <a:xfrm>
            <a:off x="685800" y="1417320"/>
            <a:ext cx="2743200" cy="1417320"/>
          </a:xfrm>
          <a:prstGeom prst="roundRect">
            <a:avLst>
              <a:gd name="adj" fmla="val 10323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9DFC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Text 4"/>
          <p:cNvSpPr/>
          <p:nvPr/>
        </p:nvSpPr>
        <p:spPr>
          <a:xfrm>
            <a:off x="905256" y="1600200"/>
            <a:ext cx="23042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F6F73"/>
                </a:solidFill>
              </a:rPr>
              <a:t>Kendi cümlenle yaz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905256" y="1947672"/>
            <a:ext cx="23042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03A"/>
                </a:solidFill>
              </a:rPr>
              <a:t>Doğrudan alıntı istenmiyorsa cevabı metinden anlayıp kendi sözlerinle kur.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3611880" y="1417320"/>
            <a:ext cx="2743200" cy="1417320"/>
          </a:xfrm>
          <a:prstGeom prst="roundRect">
            <a:avLst>
              <a:gd name="adj" fmla="val 10323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9DFC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Text 7"/>
          <p:cNvSpPr/>
          <p:nvPr/>
        </p:nvSpPr>
        <p:spPr>
          <a:xfrm>
            <a:off x="3831336" y="1600200"/>
            <a:ext cx="23042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56B4E"/>
                </a:solidFill>
              </a:rPr>
              <a:t>Soru kökünü kilitle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3831336" y="1947672"/>
            <a:ext cx="23042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03A"/>
                </a:solidFill>
              </a:rPr>
              <a:t>“Amaç mı?”, “nasıl mı?”, “neden mi?” Önce bunu çöz, sonra cevapla.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537960" y="1417320"/>
            <a:ext cx="2743200" cy="1417320"/>
          </a:xfrm>
          <a:prstGeom prst="roundRect">
            <a:avLst>
              <a:gd name="adj" fmla="val 10323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9DFC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3" name="Text 10"/>
          <p:cNvSpPr/>
          <p:nvPr/>
        </p:nvSpPr>
        <p:spPr>
          <a:xfrm>
            <a:off x="6757416" y="1600200"/>
            <a:ext cx="23042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5F8D70"/>
                </a:solidFill>
              </a:rPr>
              <a:t>Puan kadar bilgi ver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757416" y="1947672"/>
            <a:ext cx="23042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03A"/>
                </a:solidFill>
              </a:rPr>
              <a:t>2 puanlık soruda iki ayrı bilgi gerekir; tek bilgi çoğu zaman yetmez.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9464040" y="1417320"/>
            <a:ext cx="2057400" cy="1417320"/>
          </a:xfrm>
          <a:prstGeom prst="roundRect">
            <a:avLst>
              <a:gd name="adj" fmla="val 10323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9DFC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Text 13"/>
          <p:cNvSpPr/>
          <p:nvPr/>
        </p:nvSpPr>
        <p:spPr>
          <a:xfrm>
            <a:off x="9683496" y="1600200"/>
            <a:ext cx="16184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D8A440"/>
                </a:solidFill>
              </a:rPr>
              <a:t>Kısa ve öz ol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9683496" y="1947672"/>
            <a:ext cx="16184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03A"/>
                </a:solidFill>
              </a:rPr>
              <a:t>Gereksiz üçüncü ayrıntı, cevabı uzatır; bazen odağı dağıtır.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1051560" y="3886200"/>
            <a:ext cx="2194560" cy="640080"/>
          </a:xfrm>
          <a:prstGeom prst="chevron">
            <a:avLst/>
          </a:prstGeom>
          <a:solidFill>
            <a:srgbClr val="2F6F73">
              <a:alpha val="9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9" name="Text 16"/>
          <p:cNvSpPr/>
          <p:nvPr/>
        </p:nvSpPr>
        <p:spPr>
          <a:xfrm>
            <a:off x="1325880" y="4096512"/>
            <a:ext cx="1188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Soru kökü</a:t>
            </a:r>
            <a:endParaRPr lang="en-US" sz="1300" dirty="0"/>
          </a:p>
        </p:txBody>
      </p:sp>
      <p:sp>
        <p:nvSpPr>
          <p:cNvPr id="20" name="Shape 17"/>
          <p:cNvSpPr/>
          <p:nvPr/>
        </p:nvSpPr>
        <p:spPr>
          <a:xfrm>
            <a:off x="3520440" y="3886200"/>
            <a:ext cx="2194560" cy="640080"/>
          </a:xfrm>
          <a:prstGeom prst="chevron">
            <a:avLst/>
          </a:prstGeom>
          <a:solidFill>
            <a:srgbClr val="C56B4E">
              <a:alpha val="9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1" name="Text 18"/>
          <p:cNvSpPr/>
          <p:nvPr/>
        </p:nvSpPr>
        <p:spPr>
          <a:xfrm>
            <a:off x="3794760" y="4096512"/>
            <a:ext cx="1234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Metin kanıtı</a:t>
            </a:r>
            <a:endParaRPr lang="en-US" sz="1300" dirty="0"/>
          </a:p>
        </p:txBody>
      </p:sp>
      <p:sp>
        <p:nvSpPr>
          <p:cNvPr id="22" name="Shape 19"/>
          <p:cNvSpPr/>
          <p:nvPr/>
        </p:nvSpPr>
        <p:spPr>
          <a:xfrm>
            <a:off x="5989320" y="3886200"/>
            <a:ext cx="2194560" cy="640080"/>
          </a:xfrm>
          <a:prstGeom prst="chevron">
            <a:avLst/>
          </a:prstGeom>
          <a:solidFill>
            <a:srgbClr val="5F8D70">
              <a:alpha val="9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3" name="Text 20"/>
          <p:cNvSpPr/>
          <p:nvPr/>
        </p:nvSpPr>
        <p:spPr>
          <a:xfrm>
            <a:off x="6309360" y="4096512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Net cevap</a:t>
            </a:r>
            <a:endParaRPr lang="en-US" sz="1300" dirty="0"/>
          </a:p>
        </p:txBody>
      </p:sp>
      <p:sp>
        <p:nvSpPr>
          <p:cNvPr id="24" name="Shape 21"/>
          <p:cNvSpPr/>
          <p:nvPr/>
        </p:nvSpPr>
        <p:spPr>
          <a:xfrm>
            <a:off x="8458200" y="3886200"/>
            <a:ext cx="2194560" cy="640080"/>
          </a:xfrm>
          <a:prstGeom prst="chevron">
            <a:avLst/>
          </a:prstGeom>
          <a:solidFill>
            <a:srgbClr val="24374A">
              <a:alpha val="9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5" name="Text 22"/>
          <p:cNvSpPr/>
          <p:nvPr/>
        </p:nvSpPr>
        <p:spPr>
          <a:xfrm>
            <a:off x="8732520" y="4096512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Dil kontrolü</a:t>
            </a:r>
            <a:endParaRPr lang="en-US" sz="1300" dirty="0"/>
          </a:p>
        </p:txBody>
      </p:sp>
      <p:sp>
        <p:nvSpPr>
          <p:cNvPr id="26" name="Shape 23"/>
          <p:cNvSpPr/>
          <p:nvPr/>
        </p:nvSpPr>
        <p:spPr>
          <a:xfrm>
            <a:off x="1188720" y="5257800"/>
            <a:ext cx="9738360" cy="685800"/>
          </a:xfrm>
          <a:prstGeom prst="roundRect">
            <a:avLst>
              <a:gd name="adj" fmla="val 21333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E6DCC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7" name="Text 24"/>
          <p:cNvSpPr/>
          <p:nvPr/>
        </p:nvSpPr>
        <p:spPr>
          <a:xfrm>
            <a:off x="1417320" y="5458968"/>
            <a:ext cx="9281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24374A"/>
                </a:solidFill>
              </a:rPr>
              <a:t>Yanlış örnek: Soru “amacı” soruyorsa “nasıl yapıldığını” anlatmak puan kaybettirir.</a:t>
            </a:r>
            <a:endParaRPr lang="en-US" sz="1700" dirty="0"/>
          </a:p>
        </p:txBody>
      </p:sp>
      <p:sp>
        <p:nvSpPr>
          <p:cNvPr id="28" name="Text 25"/>
          <p:cNvSpPr/>
          <p:nvPr/>
        </p:nvSpPr>
        <p:spPr>
          <a:xfrm>
            <a:off x="11292840" y="644652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D7378"/>
                </a:solidFill>
              </a:rPr>
              <a:t>04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atermark_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84048"/>
            <a:ext cx="6309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2437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Soru 2: Özet yazma görevi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22960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5"/>
                </a:solidFill>
              </a:rPr>
              <a:t>İki metinden gelen bilgiyi odaklı, tutarlı ve kısa bir metne dönüştürürüz.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920240" cy="0"/>
          </a:xfrm>
          <a:prstGeom prst="line">
            <a:avLst/>
          </a:prstGeom>
          <a:noFill/>
          <a:ln w="25400">
            <a:solidFill>
              <a:srgbClr val="C56B4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3"/>
          <p:cNvSpPr/>
          <p:nvPr/>
        </p:nvSpPr>
        <p:spPr>
          <a:xfrm>
            <a:off x="822960" y="1554480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C56B4E"/>
                </a:solidFill>
              </a:rPr>
              <a:t>200–250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868680" y="233172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4303A"/>
                </a:solidFill>
              </a:rPr>
              <a:t>sözcük sınırı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3657600" y="1554480"/>
            <a:ext cx="1417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F6F73"/>
                </a:solidFill>
              </a:rPr>
              <a:t>15+</a:t>
            </a:r>
            <a:endParaRPr lang="en-US" sz="3600" dirty="0"/>
          </a:p>
        </p:txBody>
      </p:sp>
      <p:sp>
        <p:nvSpPr>
          <p:cNvPr id="9" name="Text 6"/>
          <p:cNvSpPr/>
          <p:nvPr/>
        </p:nvSpPr>
        <p:spPr>
          <a:xfrm>
            <a:off x="3703320" y="233172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4303A"/>
                </a:solidFill>
              </a:rPr>
              <a:t>önemli bilgi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6400800" y="155448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5F8D70"/>
                </a:solidFill>
              </a:rPr>
              <a:t>2</a:t>
            </a:r>
            <a:endParaRPr lang="en-US" sz="3600" dirty="0"/>
          </a:p>
        </p:txBody>
      </p:sp>
      <p:sp>
        <p:nvSpPr>
          <p:cNvPr id="11" name="Text 8"/>
          <p:cNvSpPr/>
          <p:nvPr/>
        </p:nvSpPr>
        <p:spPr>
          <a:xfrm>
            <a:off x="6446520" y="233172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4303A"/>
                </a:solidFill>
              </a:rPr>
              <a:t>metin kullanılır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9189720" y="155448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B84F4F"/>
                </a:solidFill>
              </a:rPr>
              <a:t>0</a:t>
            </a:r>
            <a:endParaRPr lang="en-US" sz="3600" dirty="0"/>
          </a:p>
        </p:txBody>
      </p:sp>
      <p:sp>
        <p:nvSpPr>
          <p:cNvPr id="13" name="Text 10"/>
          <p:cNvSpPr/>
          <p:nvPr/>
        </p:nvSpPr>
        <p:spPr>
          <a:xfrm>
            <a:off x="9235440" y="233172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4303A"/>
                </a:solidFill>
              </a:rPr>
              <a:t>kişisel yorum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960120" y="3063240"/>
            <a:ext cx="7498080" cy="19659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24303A"/>
                </a:solidFill>
              </a:rPr>
              <a:t>Özet sadece metinlerde verilen bilgilerle kurulur.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24303A"/>
                </a:solidFill>
              </a:rPr>
              <a:t>Metinlerin sırasını takip etmek zorunda değilsin; önemli olan tutarlı akıştır.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24303A"/>
                </a:solidFill>
              </a:rPr>
              <a:t>“Metin 1 diyor ki...” gibi ifadeler gereksiz yer kaplar.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24303A"/>
                </a:solidFill>
              </a:rPr>
              <a:t>Konuya değil, sorunun istediği odağa özet yazılır.</a:t>
            </a:r>
            <a:endParaRPr lang="en-US" sz="1600" dirty="0"/>
          </a:p>
        </p:txBody>
      </p:sp>
      <p:pic>
        <p:nvPicPr>
          <p:cNvPr id="15" name="Image 1" descr="/mnt/data/a_warm_softly_lit_top_down_angled_study_desk_scen_batch_1.png"/>
          <p:cNvPicPr>
            <a:picLocks noChangeAspect="1"/>
          </p:cNvPicPr>
          <p:nvPr/>
        </p:nvPicPr>
        <p:blipFill>
          <a:blip r:embed="rId4"/>
          <a:srcRect l="20064" r="20064"/>
          <a:stretch/>
        </p:blipFill>
        <p:spPr>
          <a:xfrm>
            <a:off x="8732520" y="2852928"/>
            <a:ext cx="2286000" cy="214884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1292840" y="644652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D7378"/>
                </a:solidFill>
              </a:rPr>
              <a:t>05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atermark_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84048"/>
            <a:ext cx="6309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2437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Özet yazma formülü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22960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5"/>
                </a:solidFill>
              </a:rPr>
              <a:t>Sınavda panik yok: aynı yolu her metinde uygula.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920240" cy="0"/>
          </a:xfrm>
          <a:prstGeom prst="line">
            <a:avLst/>
          </a:prstGeom>
          <a:noFill/>
          <a:ln w="25400">
            <a:solidFill>
              <a:srgbClr val="C56B4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Shape 3"/>
          <p:cNvSpPr/>
          <p:nvPr/>
        </p:nvSpPr>
        <p:spPr>
          <a:xfrm>
            <a:off x="731520" y="1645920"/>
            <a:ext cx="685800" cy="685800"/>
          </a:xfrm>
          <a:prstGeom prst="ellipse">
            <a:avLst/>
          </a:prstGeom>
          <a:solidFill>
            <a:srgbClr val="2F6F7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Text 4"/>
          <p:cNvSpPr/>
          <p:nvPr/>
        </p:nvSpPr>
        <p:spPr>
          <a:xfrm>
            <a:off x="960120" y="1856232"/>
            <a:ext cx="2194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1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48640" y="251460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4374A"/>
                </a:solidFill>
              </a:rPr>
              <a:t>Odağı bul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411480" y="2880360"/>
            <a:ext cx="1554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30" dirty="0">
                <a:solidFill>
                  <a:srgbClr val="24303A"/>
                </a:solidFill>
              </a:rPr>
              <a:t>Soru senden neyi özetlemeni istiyor?</a:t>
            </a:r>
            <a:endParaRPr lang="en-US" sz="1030" dirty="0"/>
          </a:p>
        </p:txBody>
      </p:sp>
      <p:sp>
        <p:nvSpPr>
          <p:cNvPr id="10" name="Shape 7"/>
          <p:cNvSpPr/>
          <p:nvPr/>
        </p:nvSpPr>
        <p:spPr>
          <a:xfrm>
            <a:off x="1463040" y="1984248"/>
            <a:ext cx="1280160" cy="0"/>
          </a:xfrm>
          <a:prstGeom prst="line">
            <a:avLst/>
          </a:prstGeom>
          <a:noFill/>
          <a:ln w="25400">
            <a:solidFill>
              <a:srgbClr val="CFC6B7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tr-TR"/>
          </a:p>
        </p:txBody>
      </p:sp>
      <p:sp>
        <p:nvSpPr>
          <p:cNvPr id="11" name="Shape 8"/>
          <p:cNvSpPr/>
          <p:nvPr/>
        </p:nvSpPr>
        <p:spPr>
          <a:xfrm>
            <a:off x="2990088" y="1645920"/>
            <a:ext cx="685800" cy="685800"/>
          </a:xfrm>
          <a:prstGeom prst="ellipse">
            <a:avLst/>
          </a:prstGeom>
          <a:solidFill>
            <a:srgbClr val="C56B4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Text 9"/>
          <p:cNvSpPr/>
          <p:nvPr/>
        </p:nvSpPr>
        <p:spPr>
          <a:xfrm>
            <a:off x="3218688" y="1856232"/>
            <a:ext cx="2194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2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2807208" y="251460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4374A"/>
                </a:solidFill>
              </a:rPr>
              <a:t>Bilgiyi seç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2670048" y="2880360"/>
            <a:ext cx="1554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30" dirty="0">
                <a:solidFill>
                  <a:srgbClr val="24303A"/>
                </a:solidFill>
              </a:rPr>
              <a:t>İki metinden sadece gerekli noktaları işaretle.</a:t>
            </a:r>
            <a:endParaRPr lang="en-US" sz="1030" dirty="0"/>
          </a:p>
        </p:txBody>
      </p:sp>
      <p:sp>
        <p:nvSpPr>
          <p:cNvPr id="15" name="Shape 12"/>
          <p:cNvSpPr/>
          <p:nvPr/>
        </p:nvSpPr>
        <p:spPr>
          <a:xfrm>
            <a:off x="3721608" y="1984248"/>
            <a:ext cx="1280160" cy="0"/>
          </a:xfrm>
          <a:prstGeom prst="line">
            <a:avLst/>
          </a:prstGeom>
          <a:noFill/>
          <a:ln w="25400">
            <a:solidFill>
              <a:srgbClr val="CFC6B7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tr-TR"/>
          </a:p>
        </p:txBody>
      </p:sp>
      <p:sp>
        <p:nvSpPr>
          <p:cNvPr id="16" name="Shape 13"/>
          <p:cNvSpPr/>
          <p:nvPr/>
        </p:nvSpPr>
        <p:spPr>
          <a:xfrm>
            <a:off x="5248656" y="1645920"/>
            <a:ext cx="685800" cy="685800"/>
          </a:xfrm>
          <a:prstGeom prst="ellipse">
            <a:avLst/>
          </a:prstGeom>
          <a:solidFill>
            <a:srgbClr val="2F6F7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7" name="Text 14"/>
          <p:cNvSpPr/>
          <p:nvPr/>
        </p:nvSpPr>
        <p:spPr>
          <a:xfrm>
            <a:off x="5477256" y="1856232"/>
            <a:ext cx="2194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3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5065776" y="251460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4374A"/>
                </a:solidFill>
              </a:rPr>
              <a:t>Grupla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4928616" y="2880360"/>
            <a:ext cx="1554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30" dirty="0">
                <a:solidFill>
                  <a:srgbClr val="24303A"/>
                </a:solidFill>
              </a:rPr>
              <a:t>Benzer bilgileri aynı paragraf çevresinde topla.</a:t>
            </a:r>
            <a:endParaRPr lang="en-US" sz="1030" dirty="0"/>
          </a:p>
        </p:txBody>
      </p:sp>
      <p:sp>
        <p:nvSpPr>
          <p:cNvPr id="20" name="Shape 17"/>
          <p:cNvSpPr/>
          <p:nvPr/>
        </p:nvSpPr>
        <p:spPr>
          <a:xfrm>
            <a:off x="5980176" y="1984248"/>
            <a:ext cx="1280160" cy="0"/>
          </a:xfrm>
          <a:prstGeom prst="line">
            <a:avLst/>
          </a:prstGeom>
          <a:noFill/>
          <a:ln w="25400">
            <a:solidFill>
              <a:srgbClr val="CFC6B7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tr-TR"/>
          </a:p>
        </p:txBody>
      </p:sp>
      <p:sp>
        <p:nvSpPr>
          <p:cNvPr id="21" name="Shape 18"/>
          <p:cNvSpPr/>
          <p:nvPr/>
        </p:nvSpPr>
        <p:spPr>
          <a:xfrm>
            <a:off x="7507224" y="1645920"/>
            <a:ext cx="685800" cy="685800"/>
          </a:xfrm>
          <a:prstGeom prst="ellipse">
            <a:avLst/>
          </a:prstGeom>
          <a:solidFill>
            <a:srgbClr val="C56B4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2" name="Text 19"/>
          <p:cNvSpPr/>
          <p:nvPr/>
        </p:nvSpPr>
        <p:spPr>
          <a:xfrm>
            <a:off x="7735824" y="1856232"/>
            <a:ext cx="2194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4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324344" y="251460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4374A"/>
                </a:solidFill>
              </a:rPr>
              <a:t>Bağla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7187184" y="2880360"/>
            <a:ext cx="1554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30" dirty="0">
                <a:solidFill>
                  <a:srgbClr val="24303A"/>
                </a:solidFill>
              </a:rPr>
              <a:t>Cümleleri mantıklı geçişlerle birleştir.</a:t>
            </a:r>
            <a:endParaRPr lang="en-US" sz="1030" dirty="0"/>
          </a:p>
        </p:txBody>
      </p:sp>
      <p:sp>
        <p:nvSpPr>
          <p:cNvPr id="25" name="Shape 22"/>
          <p:cNvSpPr/>
          <p:nvPr/>
        </p:nvSpPr>
        <p:spPr>
          <a:xfrm>
            <a:off x="8238744" y="1984248"/>
            <a:ext cx="1280160" cy="0"/>
          </a:xfrm>
          <a:prstGeom prst="line">
            <a:avLst/>
          </a:prstGeom>
          <a:noFill/>
          <a:ln w="25400">
            <a:solidFill>
              <a:srgbClr val="CFC6B7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tr-TR"/>
          </a:p>
        </p:txBody>
      </p:sp>
      <p:sp>
        <p:nvSpPr>
          <p:cNvPr id="26" name="Shape 23"/>
          <p:cNvSpPr/>
          <p:nvPr/>
        </p:nvSpPr>
        <p:spPr>
          <a:xfrm>
            <a:off x="9765792" y="1645920"/>
            <a:ext cx="685800" cy="685800"/>
          </a:xfrm>
          <a:prstGeom prst="ellipse">
            <a:avLst/>
          </a:prstGeom>
          <a:solidFill>
            <a:srgbClr val="2F6F7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7" name="Text 24"/>
          <p:cNvSpPr/>
          <p:nvPr/>
        </p:nvSpPr>
        <p:spPr>
          <a:xfrm>
            <a:off x="9994392" y="1856232"/>
            <a:ext cx="2194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5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9582912" y="251460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4374A"/>
                </a:solidFill>
              </a:rPr>
              <a:t>Sıkılaştır</a:t>
            </a:r>
            <a:endParaRPr lang="en-US" sz="1400" dirty="0"/>
          </a:p>
        </p:txBody>
      </p:sp>
      <p:sp>
        <p:nvSpPr>
          <p:cNvPr id="29" name="Text 26"/>
          <p:cNvSpPr/>
          <p:nvPr/>
        </p:nvSpPr>
        <p:spPr>
          <a:xfrm>
            <a:off x="9445752" y="2880360"/>
            <a:ext cx="1554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30" dirty="0">
                <a:solidFill>
                  <a:srgbClr val="24303A"/>
                </a:solidFill>
              </a:rPr>
              <a:t>Tekrarı at, sözcük sınırını kontrol et.</a:t>
            </a:r>
            <a:endParaRPr lang="en-US" sz="1030" dirty="0"/>
          </a:p>
        </p:txBody>
      </p:sp>
      <p:sp>
        <p:nvSpPr>
          <p:cNvPr id="30" name="Shape 27"/>
          <p:cNvSpPr/>
          <p:nvPr/>
        </p:nvSpPr>
        <p:spPr>
          <a:xfrm>
            <a:off x="1371600" y="5074920"/>
            <a:ext cx="9418320" cy="713232"/>
          </a:xfrm>
          <a:prstGeom prst="roundRect">
            <a:avLst>
              <a:gd name="adj" fmla="val 20513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E6DCC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1" name="Text 28"/>
          <p:cNvSpPr/>
          <p:nvPr/>
        </p:nvSpPr>
        <p:spPr>
          <a:xfrm>
            <a:off x="1600200" y="5276088"/>
            <a:ext cx="89611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24374A"/>
                </a:solidFill>
              </a:rPr>
              <a:t>Son kontrol sorusu: Bu bilgi gerçekten sorunun odağına hizmet ediyor mu?</a:t>
            </a:r>
            <a:endParaRPr lang="en-US" sz="1700" dirty="0"/>
          </a:p>
        </p:txBody>
      </p:sp>
      <p:sp>
        <p:nvSpPr>
          <p:cNvPr id="32" name="Text 29"/>
          <p:cNvSpPr/>
          <p:nvPr/>
        </p:nvSpPr>
        <p:spPr>
          <a:xfrm>
            <a:off x="11292840" y="644652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D7378"/>
                </a:solidFill>
              </a:rPr>
              <a:t>06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atermark_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84048"/>
            <a:ext cx="6309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2437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Yazma puanı: Dil de puan getirir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22960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5"/>
                </a:solidFill>
              </a:rPr>
              <a:t>Paper 1’de yalnız okuduğunu anlamak değil, cevabı nasıl sunduğun da değerlendirilir.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920240" cy="0"/>
          </a:xfrm>
          <a:prstGeom prst="line">
            <a:avLst/>
          </a:prstGeom>
          <a:noFill/>
          <a:ln w="25400">
            <a:solidFill>
              <a:srgbClr val="C56B4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Shape 3"/>
          <p:cNvSpPr/>
          <p:nvPr/>
        </p:nvSpPr>
        <p:spPr>
          <a:xfrm>
            <a:off x="777240" y="1508760"/>
            <a:ext cx="2514600" cy="1325880"/>
          </a:xfrm>
          <a:prstGeom prst="roundRect">
            <a:avLst>
              <a:gd name="adj" fmla="val 11034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9DFC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Text 4"/>
          <p:cNvSpPr/>
          <p:nvPr/>
        </p:nvSpPr>
        <p:spPr>
          <a:xfrm>
            <a:off x="996696" y="1691640"/>
            <a:ext cx="20756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F6F73"/>
                </a:solidFill>
              </a:rPr>
              <a:t>Paragraf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996696" y="2039112"/>
            <a:ext cx="207568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03A"/>
                </a:solidFill>
              </a:rPr>
              <a:t>Cevaplar düzenli, okunabilir ve düşünce akışı anlaşılır olmalı.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3520440" y="1508760"/>
            <a:ext cx="2514600" cy="1325880"/>
          </a:xfrm>
          <a:prstGeom prst="roundRect">
            <a:avLst>
              <a:gd name="adj" fmla="val 11034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9DFC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Text 7"/>
          <p:cNvSpPr/>
          <p:nvPr/>
        </p:nvSpPr>
        <p:spPr>
          <a:xfrm>
            <a:off x="3739896" y="1691640"/>
            <a:ext cx="20756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56B4E"/>
                </a:solidFill>
              </a:rPr>
              <a:t>Cümle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3739896" y="2039112"/>
            <a:ext cx="207568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03A"/>
                </a:solidFill>
              </a:rPr>
              <a:t>Doğru, açık ve gerektiğinde karmaşık yapılar kullanılmalı.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263640" y="1508760"/>
            <a:ext cx="2514600" cy="1325880"/>
          </a:xfrm>
          <a:prstGeom prst="roundRect">
            <a:avLst>
              <a:gd name="adj" fmla="val 11034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9DFC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3" name="Text 10"/>
          <p:cNvSpPr/>
          <p:nvPr/>
        </p:nvSpPr>
        <p:spPr>
          <a:xfrm>
            <a:off x="6483096" y="1691640"/>
            <a:ext cx="20756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5F8D70"/>
                </a:solidFill>
              </a:rPr>
              <a:t>Söz varlığı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83096" y="2039112"/>
            <a:ext cx="207568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03A"/>
                </a:solidFill>
              </a:rPr>
              <a:t>Tekrara düşmeden konuya uygun kelimeler seçilmeli.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9006840" y="1508760"/>
            <a:ext cx="2331720" cy="1325880"/>
          </a:xfrm>
          <a:prstGeom prst="roundRect">
            <a:avLst>
              <a:gd name="adj" fmla="val 11034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9DFC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Text 13"/>
          <p:cNvSpPr/>
          <p:nvPr/>
        </p:nvSpPr>
        <p:spPr>
          <a:xfrm>
            <a:off x="9226296" y="1691640"/>
            <a:ext cx="1892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D8A440"/>
                </a:solidFill>
              </a:rPr>
              <a:t>Noktalama ve yazım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9226296" y="2039112"/>
            <a:ext cx="189280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03A"/>
                </a:solidFill>
              </a:rPr>
              <a:t>Virgül, nokta, büyük harf ve imla son kontrolde mutlaka gözden geçirilmeli.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1005840" y="374904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4374A"/>
                </a:solidFill>
              </a:rPr>
              <a:t>Sınav sonunda 3 dakikalık mini kontrol: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143000" y="4187952"/>
            <a:ext cx="6126480" cy="1188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24303A"/>
                </a:solidFill>
              </a:rPr>
              <a:t>Soru kökünü tam cevapladım mı?</a:t>
            </a:r>
            <a:endParaRPr lang="en-US" sz="1550" dirty="0"/>
          </a:p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24303A"/>
                </a:solidFill>
              </a:rPr>
              <a:t>Gereksiz bilgi veya kişisel yorum ekledim mi?</a:t>
            </a:r>
            <a:endParaRPr lang="en-US" sz="1550" dirty="0"/>
          </a:p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24303A"/>
                </a:solidFill>
              </a:rPr>
              <a:t>Cümlelerim okunaklı ve noktalama doğru mu?</a:t>
            </a:r>
            <a:endParaRPr lang="en-US" sz="1550" dirty="0"/>
          </a:p>
        </p:txBody>
      </p:sp>
      <p:pic>
        <p:nvPicPr>
          <p:cNvPr id="20" name="Image 1" descr="/mnt/data/wide_clean_well_lit_desktop_study_scene_a_spira_batch_3.png"/>
          <p:cNvPicPr>
            <a:picLocks noChangeAspect="1"/>
          </p:cNvPicPr>
          <p:nvPr/>
        </p:nvPicPr>
        <p:blipFill>
          <a:blip r:embed="rId4"/>
          <a:srcRect t="7456" b="7456"/>
          <a:stretch/>
        </p:blipFill>
        <p:spPr>
          <a:xfrm>
            <a:off x="7772400" y="3685032"/>
            <a:ext cx="3246120" cy="1554480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11292840" y="644652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D7378"/>
                </a:solidFill>
              </a:rPr>
              <a:t>07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atermark_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84048"/>
            <a:ext cx="6309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2437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Paper 2: Yazma bölümünün yapısı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22960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5"/>
                </a:solidFill>
              </a:rPr>
              <a:t>İki bölümden birer başlık seçilir; toplam iki metin yazılır.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920240" cy="0"/>
          </a:xfrm>
          <a:prstGeom prst="line">
            <a:avLst/>
          </a:prstGeom>
          <a:noFill/>
          <a:ln w="25400">
            <a:solidFill>
              <a:srgbClr val="C56B4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Shape 3"/>
          <p:cNvSpPr/>
          <p:nvPr/>
        </p:nvSpPr>
        <p:spPr>
          <a:xfrm>
            <a:off x="822960" y="1417320"/>
            <a:ext cx="2377440" cy="914400"/>
          </a:xfrm>
          <a:prstGeom prst="roundRect">
            <a:avLst>
              <a:gd name="adj" fmla="val 16000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9DFC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Text 4"/>
          <p:cNvSpPr/>
          <p:nvPr/>
        </p:nvSpPr>
        <p:spPr>
          <a:xfrm>
            <a:off x="1042416" y="1600200"/>
            <a:ext cx="1938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F6F73"/>
                </a:solidFill>
              </a:rPr>
              <a:t>2 bölüm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1042416" y="1947672"/>
            <a:ext cx="19385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03A"/>
                </a:solidFill>
              </a:rPr>
              <a:t>Sınav iki ana bölümden oluşur.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3703320" y="1417320"/>
            <a:ext cx="2377440" cy="914400"/>
          </a:xfrm>
          <a:prstGeom prst="roundRect">
            <a:avLst>
              <a:gd name="adj" fmla="val 16000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9DFC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Text 7"/>
          <p:cNvSpPr/>
          <p:nvPr/>
        </p:nvSpPr>
        <p:spPr>
          <a:xfrm>
            <a:off x="3922776" y="1600200"/>
            <a:ext cx="1938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56B4E"/>
                </a:solidFill>
              </a:rPr>
              <a:t>4 seçenek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3922776" y="1947672"/>
            <a:ext cx="19385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03A"/>
                </a:solidFill>
              </a:rPr>
              <a:t>Her bölümde dört başlık vardır.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583680" y="1417320"/>
            <a:ext cx="2743200" cy="914400"/>
          </a:xfrm>
          <a:prstGeom prst="roundRect">
            <a:avLst>
              <a:gd name="adj" fmla="val 16000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9DFC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3" name="Text 10"/>
          <p:cNvSpPr/>
          <p:nvPr/>
        </p:nvSpPr>
        <p:spPr>
          <a:xfrm>
            <a:off x="6803136" y="1600200"/>
            <a:ext cx="23042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5F8D70"/>
                </a:solidFill>
              </a:rPr>
              <a:t>350–500 sözcük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803136" y="1947672"/>
            <a:ext cx="23042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03A"/>
                </a:solidFill>
              </a:rPr>
              <a:t>Seçilen her başlık için bu aralık hedeflenir.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1051560" y="2971800"/>
            <a:ext cx="4297680" cy="1828800"/>
          </a:xfrm>
          <a:prstGeom prst="rect">
            <a:avLst/>
          </a:prstGeom>
          <a:solidFill>
            <a:srgbClr val="FFFFFF">
              <a:alpha val="96000"/>
            </a:srgbClr>
          </a:solidFill>
          <a:ln w="12700">
            <a:solidFill>
              <a:srgbClr val="E6DCC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Text 13"/>
          <p:cNvSpPr/>
          <p:nvPr/>
        </p:nvSpPr>
        <p:spPr>
          <a:xfrm>
            <a:off x="1325880" y="3246120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4374A"/>
                </a:solidFill>
              </a:rPr>
              <a:t>Bölüm 1</a:t>
            </a:r>
            <a:endParaRPr lang="en-US" sz="1900" dirty="0"/>
          </a:p>
        </p:txBody>
      </p:sp>
      <p:sp>
        <p:nvSpPr>
          <p:cNvPr id="17" name="Text 14"/>
          <p:cNvSpPr/>
          <p:nvPr/>
        </p:nvSpPr>
        <p:spPr>
          <a:xfrm>
            <a:off x="1417320" y="3685032"/>
            <a:ext cx="3474720" cy="8229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350" dirty="0">
                <a:solidFill>
                  <a:srgbClr val="24303A"/>
                </a:solidFill>
              </a:rPr>
              <a:t>Tartışmacı metin</a:t>
            </a:r>
            <a:endParaRPr lang="en-US" sz="1350" dirty="0"/>
          </a:p>
          <a:p>
            <a:pPr marL="203200" indent="-203200">
              <a:buSzPct val="100000"/>
              <a:buChar char="•"/>
            </a:pPr>
            <a:r>
              <a:rPr lang="en-US" sz="1350" dirty="0">
                <a:solidFill>
                  <a:srgbClr val="24303A"/>
                </a:solidFill>
              </a:rPr>
              <a:t>Açıklayıcı metin</a:t>
            </a:r>
            <a:endParaRPr lang="en-US" sz="1350" dirty="0"/>
          </a:p>
          <a:p>
            <a:pPr marL="203200" indent="-203200">
              <a:buSzPct val="100000"/>
              <a:buChar char="•"/>
            </a:pPr>
            <a:r>
              <a:rPr lang="en-US" sz="1350" dirty="0">
                <a:solidFill>
                  <a:srgbClr val="24303A"/>
                </a:solidFill>
              </a:rPr>
              <a:t>Daha resmi dil</a:t>
            </a:r>
            <a:endParaRPr lang="en-US" sz="1350" dirty="0"/>
          </a:p>
        </p:txBody>
      </p:sp>
      <p:sp>
        <p:nvSpPr>
          <p:cNvPr id="18" name="Shape 15"/>
          <p:cNvSpPr/>
          <p:nvPr/>
        </p:nvSpPr>
        <p:spPr>
          <a:xfrm>
            <a:off x="6537960" y="2971800"/>
            <a:ext cx="4297680" cy="1828800"/>
          </a:xfrm>
          <a:prstGeom prst="rect">
            <a:avLst/>
          </a:prstGeom>
          <a:solidFill>
            <a:srgbClr val="FFFFFF">
              <a:alpha val="96000"/>
            </a:srgbClr>
          </a:solidFill>
          <a:ln w="12700">
            <a:solidFill>
              <a:srgbClr val="E6DCC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9" name="Text 16"/>
          <p:cNvSpPr/>
          <p:nvPr/>
        </p:nvSpPr>
        <p:spPr>
          <a:xfrm>
            <a:off x="6812280" y="3246120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4374A"/>
                </a:solidFill>
              </a:rPr>
              <a:t>Bölüm 2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6903720" y="3685032"/>
            <a:ext cx="3474720" cy="8229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350" dirty="0">
                <a:solidFill>
                  <a:srgbClr val="24303A"/>
                </a:solidFill>
              </a:rPr>
              <a:t>Betimleyici metin</a:t>
            </a:r>
            <a:endParaRPr lang="en-US" sz="1350" dirty="0"/>
          </a:p>
          <a:p>
            <a:pPr marL="203200" indent="-203200">
              <a:buSzPct val="100000"/>
              <a:buChar char="•"/>
            </a:pPr>
            <a:r>
              <a:rPr lang="en-US" sz="1350" dirty="0">
                <a:solidFill>
                  <a:srgbClr val="24303A"/>
                </a:solidFill>
              </a:rPr>
              <a:t>Öyküleyici metin</a:t>
            </a:r>
            <a:endParaRPr lang="en-US" sz="1350" dirty="0"/>
          </a:p>
          <a:p>
            <a:pPr marL="203200" indent="-203200">
              <a:buSzPct val="100000"/>
              <a:buChar char="•"/>
            </a:pPr>
            <a:r>
              <a:rPr lang="en-US" sz="1350" dirty="0">
                <a:solidFill>
                  <a:srgbClr val="24303A"/>
                </a:solidFill>
              </a:rPr>
              <a:t>Daha yaratıcı dil</a:t>
            </a:r>
            <a:endParaRPr lang="en-US" sz="1350" dirty="0"/>
          </a:p>
        </p:txBody>
      </p:sp>
      <p:sp>
        <p:nvSpPr>
          <p:cNvPr id="21" name="Shape 18"/>
          <p:cNvSpPr/>
          <p:nvPr/>
        </p:nvSpPr>
        <p:spPr>
          <a:xfrm>
            <a:off x="1417320" y="5532120"/>
            <a:ext cx="9326880" cy="640080"/>
          </a:xfrm>
          <a:prstGeom prst="roundRect">
            <a:avLst>
              <a:gd name="adj" fmla="val 2285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E6DCC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2" name="Text 19"/>
          <p:cNvSpPr/>
          <p:nvPr/>
        </p:nvSpPr>
        <p:spPr>
          <a:xfrm>
            <a:off x="1645920" y="5733288"/>
            <a:ext cx="8869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24374A"/>
                </a:solidFill>
              </a:rPr>
              <a:t>En iyi başlık, “hoşuma giden” değil; hakkında yeterli fikir üretebildiğim başlıktır.</a:t>
            </a:r>
            <a:endParaRPr lang="en-US" sz="1700" dirty="0"/>
          </a:p>
        </p:txBody>
      </p:sp>
      <p:sp>
        <p:nvSpPr>
          <p:cNvPr id="23" name="Text 20"/>
          <p:cNvSpPr/>
          <p:nvPr/>
        </p:nvSpPr>
        <p:spPr>
          <a:xfrm>
            <a:off x="11292840" y="644652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D7378"/>
                </a:solidFill>
              </a:rPr>
              <a:t>08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atermark_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84048"/>
            <a:ext cx="6309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2437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Bölüm 1: Tartışmacı mı, açıklayıcı mı?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22960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5"/>
                </a:solidFill>
              </a:rPr>
              <a:t>İkisi de düşünce yazısıdır; ama hedefleri farklıdır.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94360" y="1143000"/>
            <a:ext cx="1920240" cy="0"/>
          </a:xfrm>
          <a:prstGeom prst="line">
            <a:avLst/>
          </a:prstGeom>
          <a:noFill/>
          <a:ln w="25400">
            <a:solidFill>
              <a:srgbClr val="C56B4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Shape 3"/>
          <p:cNvSpPr/>
          <p:nvPr/>
        </p:nvSpPr>
        <p:spPr>
          <a:xfrm>
            <a:off x="914400" y="1508760"/>
            <a:ext cx="4754880" cy="1828800"/>
          </a:xfrm>
          <a:prstGeom prst="roundRect">
            <a:avLst>
              <a:gd name="adj" fmla="val 8000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9DFC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Text 4"/>
          <p:cNvSpPr/>
          <p:nvPr/>
        </p:nvSpPr>
        <p:spPr>
          <a:xfrm>
            <a:off x="1133856" y="1691640"/>
            <a:ext cx="43159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56B4E"/>
                </a:solidFill>
              </a:rPr>
              <a:t>Tartışmacı metin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1133856" y="2039112"/>
            <a:ext cx="431596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03A"/>
                </a:solidFill>
              </a:rPr>
              <a:t>Bir görüşü savunur. Karşı görüşe değinse bile okuru kendi tezine ikna etmeye çalışır.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492240" y="1508760"/>
            <a:ext cx="4754880" cy="1828800"/>
          </a:xfrm>
          <a:prstGeom prst="roundRect">
            <a:avLst>
              <a:gd name="adj" fmla="val 8000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E9DFC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Text 7"/>
          <p:cNvSpPr/>
          <p:nvPr/>
        </p:nvSpPr>
        <p:spPr>
          <a:xfrm>
            <a:off x="6711696" y="1691640"/>
            <a:ext cx="43159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F6F73"/>
                </a:solidFill>
              </a:rPr>
              <a:t>Açıklayıcı metin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6711696" y="2039112"/>
            <a:ext cx="431596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03A"/>
                </a:solidFill>
              </a:rPr>
              <a:t>Bir konunun farklı yönlerini dengeli biçimde ele alır. Amaç bir tarafı “kanıtlamak” değil, konuyu açıklamaktır.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1005840" y="38862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4374A"/>
                </a:solidFill>
              </a:rPr>
              <a:t>Güçlü düşünce yazısı için: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143000" y="4315968"/>
            <a:ext cx="7772400" cy="1371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450" dirty="0">
                <a:solidFill>
                  <a:srgbClr val="24303A"/>
                </a:solidFill>
              </a:rPr>
              <a:t>İddia açık olmalı.</a:t>
            </a:r>
            <a:endParaRPr lang="en-US" sz="1450" dirty="0"/>
          </a:p>
          <a:p>
            <a:pPr marL="203200" indent="-203200">
              <a:buSzPct val="100000"/>
              <a:buChar char="•"/>
            </a:pPr>
            <a:r>
              <a:rPr lang="en-US" sz="1450" dirty="0">
                <a:solidFill>
                  <a:srgbClr val="24303A"/>
                </a:solidFill>
              </a:rPr>
              <a:t>Örnek ve kanıt kullanılmalı.</a:t>
            </a:r>
            <a:endParaRPr lang="en-US" sz="1450" dirty="0"/>
          </a:p>
          <a:p>
            <a:pPr marL="203200" indent="-203200">
              <a:buSzPct val="100000"/>
              <a:buChar char="•"/>
            </a:pPr>
            <a:r>
              <a:rPr lang="en-US" sz="1450" dirty="0">
                <a:solidFill>
                  <a:srgbClr val="24303A"/>
                </a:solidFill>
              </a:rPr>
              <a:t>Paragraflar tek fikre odaklanmalı.</a:t>
            </a:r>
            <a:endParaRPr lang="en-US" sz="1450" dirty="0"/>
          </a:p>
          <a:p>
            <a:pPr marL="203200" indent="-203200">
              <a:buSzPct val="100000"/>
              <a:buChar char="•"/>
            </a:pPr>
            <a:r>
              <a:rPr lang="en-US" sz="1450" dirty="0">
                <a:solidFill>
                  <a:srgbClr val="24303A"/>
                </a:solidFill>
              </a:rPr>
              <a:t>“İlk olarak, ayrıca, son olarak, sonuç olarak” gibi yönlendirici ifadeler kullanılmalı.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1292840" y="644652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D7378"/>
                </a:solidFill>
              </a:rPr>
              <a:t>09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1112</Words>
  <Application>Microsoft Macintosh PowerPoint</Application>
  <PresentationFormat>Geniş ekran</PresentationFormat>
  <Paragraphs>214</Paragraphs>
  <Slides>15</Slides>
  <Notes>15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8" baseType="lpstr">
      <vt:lpstr>Aptos Display</vt:lpstr>
      <vt:lpstr>Arial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sedatyilmaz.org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IGCSE Türkçe Ana Dil 0513</dc:title>
  <dc:subject>IGCSE Türkçe Ana Dil 0513 Sınav Stratejileri</dc:subject>
  <dc:creator>Sedat Yılmaz</dc:creator>
  <cp:lastModifiedBy>sedat yılmaz</cp:lastModifiedBy>
  <cp:revision>2</cp:revision>
  <dcterms:created xsi:type="dcterms:W3CDTF">2026-08-26T10:39:42Z</dcterms:created>
  <dcterms:modified xsi:type="dcterms:W3CDTF">2026-08-26T10:47:05Z</dcterms:modified>
</cp:coreProperties>
</file>