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1_assets/a_high_resolution_top_down_slightly_angled_overh_16x9.jpg">    </p:cNvPr>
          <p:cNvPicPr>
            <a:picLocks noChangeAspect="1"/>
          </p:cNvPicPr>
          <p:nvPr/>
        </p:nvPicPr>
        <p:blipFill>
          <a:blip r:embed="rId1">
            <a:alphaModFix amt="90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1067"/>
            </a:avLst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640080"/>
            <a:ext cx="169164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31520" y="708660"/>
            <a:ext cx="1545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IGCSE Türkçe • Kağıt 1</a:t>
            </a:r>
            <a:endParaRPr lang="en-US" sz="880" dirty="0"/>
          </a:p>
        </p:txBody>
      </p:sp>
      <p:sp>
        <p:nvSpPr>
          <p:cNvPr id="6" name="Text 3"/>
          <p:cNvSpPr/>
          <p:nvPr/>
        </p:nvSpPr>
        <p:spPr>
          <a:xfrm>
            <a:off x="640080" y="1417320"/>
            <a:ext cx="53949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500" b="1" dirty="0">
                <a:solidFill>
                  <a:srgbClr val="F6EFE4"/>
                </a:solidFill>
              </a:rPr>
              <a:t>Metin Türü</a:t>
            </a:r>
            <a:endParaRPr lang="en-US" sz="4500" dirty="0"/>
          </a:p>
          <a:p>
            <a:pPr indent="0" marL="0">
              <a:buNone/>
            </a:pPr>
            <a:r>
              <a:rPr lang="en-US" sz="4500" b="1" dirty="0">
                <a:solidFill>
                  <a:srgbClr val="F6EFE4"/>
                </a:solidFill>
              </a:rPr>
              <a:t>Atölyesi</a:t>
            </a:r>
            <a:endParaRPr lang="en-US" sz="4500" dirty="0"/>
          </a:p>
        </p:txBody>
      </p:sp>
      <p:sp>
        <p:nvSpPr>
          <p:cNvPr id="7" name="Shape 4"/>
          <p:cNvSpPr/>
          <p:nvPr/>
        </p:nvSpPr>
        <p:spPr>
          <a:xfrm>
            <a:off x="676656" y="3063240"/>
            <a:ext cx="1417320" cy="64008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85800" y="3337560"/>
            <a:ext cx="5120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dirty="0">
                <a:solidFill>
                  <a:srgbClr val="E9D9C5"/>
                </a:solidFill>
              </a:rPr>
              <a:t>Bir metni sadece “okumayacağız”; kime, niçin ve nasıl yazıldığını çözeceğiz. Sonra aynı bilinçle kendi metnimizi kuracağız.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Öğrenci sunumu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01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Deneme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düşünceyi kişisel, serbest ve sorgulayıcı bir dille ele alan yazıdır.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Bir soru, çağrışım, küçük gözlem ya da kişisel düşünceyle başlayabilirsin.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Düşünceli, samimi, sorgulayıcı. Kesin hükümden çok düşünme süreci önemlidir.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Belki, sanırım, insan bazen, bana öyle geliyor ki, bir bakıma, düşününce.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Serbest giriş → düşüncenin açılması → örnek/çağrışım → kişisel değerlendirme.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Denemeyi dağınık günlük yazısına çevirme. Serbestlik var ama düşünce çizgisi kaybolmamalı.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İnsan bazen zamanı ölçtüğünü sanır; oysa belki de zaman bizi ölçüyordur.</a:t>
            </a:r>
            <a:endParaRPr lang="en-US" sz="113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Blog yazısı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Çevrim içi okura daha doğrudan, samimi ve pratik bir dille seslenen yazıdır.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Okuru yakalayan sıcak bir giriş yap; gerekirse doğrudan ona seslen.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Samimi, açık, hızlı okunur. Ama ciddiyet tamamen kaybolmamalı.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Merhaba, hiç düşündünüz mü, gelin bakalım, işin ilginç yanı, küçük bir öneri, benim deneyimim.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Başlık → kısa giriş → deneyim/fikir → öneriler → okura dönük kapanış.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Aşırı konuşma dili kullanma. Blog samimidir ama özensiz değildir.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Hiç bir metni okuyup “bunu nasıl yazacağım?” diye kaldığınız oldu mu? Gelin birlikte çözelim.</a:t>
            </a:r>
            <a:endParaRPr lang="en-US" sz="113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İnceleme / değerlendirme yazısı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kitap, film, etkinlik, ürün ya da deneyimi ölçütlere göre tanıtır ve değerlendirir.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Önce neyi değerlendirdiğini tanıt; sonra hangi ölçütlerle bakacağını hissettir.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Değerlendirici ama gerekçeli. Beğeni ya da eleştiri örnekle desteklenmeli.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Etkileyici, zayıf yönü, güçlü yanı, başarılı, yetersiz, dikkat çekici, bu nedenle.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Tanıtım → ölçütler → olumlu/olumsuz yönler → örnekler → genel yargı.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“Çok güzel” ya da “çok kötü” demek yetmez. Neye göre, neden?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Bu film, güçlü atmosferiyle dikkat çekse de karakter gelişimi bakımından bazı eksikler taşıyor.</a:t>
            </a:r>
            <a:endParaRPr lang="en-US" sz="113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Popüler bilim yazısı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Bilimsel ya da teknik bir konuyu herkesin anlayabileceği biçimde açıklar.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Karmaşık konuyu basit bir soru ya da günlük hayat bağlantısıyla aç.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Açıklayıcı, sade, öğretici. Terimleri kullanacaksan mutlaka anlaşılır hâle getir.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Neden, nasıl, araştırmalara göre, örneğin, buna bağlı olarak, sonuçta, kısaca.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Merak uyandıran giriş → kavramı açıklama → örnek/veri → neden-sonuç → sonuç.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Terim yığma. Okur uzman değil; sen bilgiyi anlaşılır hâle getirmelisin.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Telefonlarımız dikkatimizi gerçekten azaltıyor mu, yoksa sorun onları kullanma biçimimizde mi?</a:t>
            </a:r>
            <a:endParaRPr lang="en-US" sz="113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Haber yazısı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olayı tarafsız, açık ve temel bilgilerle aktaran yazıdır.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En önemli bilgiyi hemen ver: ne oldu, nerede oldu, ne zaman oldu?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Nesnel, kısa, açık. Yorum değil, bilgi ön plandadır.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Kim, ne, nerede, ne zaman, nasıl, neden, yetkililere göre, yapılan açıklamada.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Başlık → girişte temel bilgi → ayrıntılar → arka plan → gerekirse alıntı.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Kişisel yorum ekleme. Haber yazısı okuru yönlendirmez; bilgiyi düzenler.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Okulumuzda düzenlenen kitap haftası etkinliği, öğrencilerin yoğun katılımıyla başladı.</a:t>
            </a:r>
            <a:endParaRPr lang="en-US" sz="113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Görüş yazısı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konuda açık bir bakış açısı sunar; amacı okuru düşünmeye ve ikna olmaya yaklaştırmaktır.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Konuyu ortaya koy ve hangi görüşü savunacağını geciktirmeden belli et.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Açık, ikna edici, tutarlı. Kesin konuşabilirsin ama gerekçesiz konuşamazsın.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Bu nedenle, öncelikle, ayrıca, karşı çıkanlar olabilir, ancak, sonuç olarak.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Görüş → gerekçeler → örnekler → karşı görüşe cevap → sonuç.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Sadece kendi düşünceni anlatma. Metinden seçilmiş bilgiyi görüşünü kurmak için kullan.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Okullarda telefon kullanımının sınırlandırılması, öğrencilerin dikkatini korumak açısından gereklidir.</a:t>
            </a:r>
            <a:endParaRPr lang="en-US" sz="113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Üslup haritası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Hangi türde nasıl bir ses kullanılır?</a:t>
            </a:r>
            <a:endParaRPr lang="en-US" sz="1350" dirty="0"/>
          </a:p>
        </p:txBody>
      </p:sp>
      <p:pic>
        <p:nvPicPr>
          <p:cNvPr id="7" name="Image 0" descr="/mnt/data/p1_assets/a_warm_natural_light_classroom_study_scene_wide_16x9.jpg">    </p:cNvPr>
          <p:cNvPicPr>
            <a:picLocks noChangeAspect="1"/>
          </p:cNvPicPr>
          <p:nvPr/>
        </p:nvPicPr>
        <p:blipFill>
          <a:blip r:embed="rId1">
            <a:alphaModFix amt="5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1067"/>
            </a:avLst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40080" y="1737360"/>
            <a:ext cx="2331720" cy="361188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1248" y="202996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A85E3B"/>
                </a:solidFill>
              </a:rPr>
              <a:t>Resmî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868680" y="2743200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B211A"/>
                </a:solidFill>
              </a:rPr>
              <a:t>rapor, kurumsal e-posta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868680" y="382219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B211A"/>
                </a:solidFill>
              </a:rPr>
              <a:t>Sayın…, arz/rica ederim, sonuç olarak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3429000" y="1737360"/>
            <a:ext cx="2331720" cy="361188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630168" y="202996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A85E3B"/>
                </a:solidFill>
              </a:rPr>
              <a:t>İkna edici</a:t>
            </a:r>
            <a:endParaRPr lang="en-US" sz="2100" dirty="0"/>
          </a:p>
        </p:txBody>
      </p:sp>
      <p:sp>
        <p:nvSpPr>
          <p:cNvPr id="15" name="Text 12"/>
          <p:cNvSpPr/>
          <p:nvPr/>
        </p:nvSpPr>
        <p:spPr>
          <a:xfrm>
            <a:off x="3657600" y="2743200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B211A"/>
                </a:solidFill>
              </a:rPr>
              <a:t>konuşma, görüş yazısı, köşe yazısı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657600" y="382219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B211A"/>
                </a:solidFill>
              </a:rPr>
              <a:t>şunu unutmamalıyız, bu nedenle, gelin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6217920" y="1737360"/>
            <a:ext cx="2331720" cy="361188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19088" y="202996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A85E3B"/>
                </a:solidFill>
              </a:rPr>
              <a:t>Samimi</a:t>
            </a:r>
            <a:endParaRPr lang="en-US" sz="2100" dirty="0"/>
          </a:p>
        </p:txBody>
      </p:sp>
      <p:sp>
        <p:nvSpPr>
          <p:cNvPr id="19" name="Text 16"/>
          <p:cNvSpPr/>
          <p:nvPr/>
        </p:nvSpPr>
        <p:spPr>
          <a:xfrm>
            <a:off x="6446520" y="2743200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B211A"/>
                </a:solidFill>
              </a:rPr>
              <a:t>blog, arkadaş e-postası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6446520" y="382219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B211A"/>
                </a:solidFill>
              </a:rPr>
              <a:t>merhaba, gelin bakalım, deneyimime göre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9006840" y="1737360"/>
            <a:ext cx="2331720" cy="361188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208008" y="2029968"/>
            <a:ext cx="1920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A85E3B"/>
                </a:solidFill>
              </a:rPr>
              <a:t>Nesnel</a:t>
            </a:r>
            <a:endParaRPr lang="en-US" sz="2100" dirty="0"/>
          </a:p>
        </p:txBody>
      </p:sp>
      <p:sp>
        <p:nvSpPr>
          <p:cNvPr id="23" name="Text 20"/>
          <p:cNvSpPr/>
          <p:nvPr/>
        </p:nvSpPr>
        <p:spPr>
          <a:xfrm>
            <a:off x="9235440" y="2743200"/>
            <a:ext cx="1874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B211A"/>
                </a:solidFill>
              </a:rPr>
              <a:t>haber, rapor, popüler bilim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9235440" y="3822192"/>
            <a:ext cx="1874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dirty="0">
                <a:solidFill>
                  <a:srgbClr val="2B211A"/>
                </a:solidFill>
              </a:rPr>
              <a:t>verilere göre, yapılan açıklamada, neden-sonuç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914400" y="598932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Üslup, sadece kelime seçimi değildir; cümle uzunluğu, hitap, kanıt kullanımı ve kapanış biçimi de üslubu belirler.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Başlangıç cümlesi bankası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Türü doğru başlatmak, metnin yarısını kurtarır.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31520" y="1600200"/>
            <a:ext cx="45720" cy="68580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60020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E-posta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2240280" y="1581912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Sayın …, bu e-postayı … konusunda görüşlerimi paylaşmak için yazıyorum.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46520" y="1600200"/>
            <a:ext cx="45720" cy="6858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11112" y="160020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Rapor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955280" y="1581912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Bu raporun amacı … konusunu değerlendirmek ve öneriler sunmaktır.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731520" y="2734056"/>
            <a:ext cx="45720" cy="68580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6112" y="273405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Makale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2240280" y="2715768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Günümüzde … konusu yalnızca bireyleri değil, toplumu da yakından ilgilendiriyor.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6446520" y="2734056"/>
            <a:ext cx="45720" cy="6858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11112" y="2734056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Konuşma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955280" y="2715768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Sevgili arkadaşlar, bugün hepimizi ilgilendiren önemli bir meseleyi konuşmak istiyorum.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31520" y="3867912"/>
            <a:ext cx="45720" cy="68580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" y="3867912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Köşe yazısı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2240280" y="3849624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Bazen gündelik hayatın küçük bir ayrıntısı, bize büyük bir sorunu gösterir.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446520" y="3867912"/>
            <a:ext cx="45720" cy="6858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11112" y="3867912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Deneme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7955280" y="3849624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İnsan, bazı kavramları ancak onları kaybetmeye başladığında düşünür.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731520" y="5001768"/>
            <a:ext cx="45720" cy="68580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96112" y="5001768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Blog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2240280" y="49834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Merhaba, bugün çoğumuzun yaşadığı ama adını koymakta zorlandığı bir konudan söz edeceğim.</a:t>
            </a:r>
            <a:endParaRPr lang="en-US" sz="1250" dirty="0"/>
          </a:p>
        </p:txBody>
      </p:sp>
      <p:sp>
        <p:nvSpPr>
          <p:cNvPr id="28" name="Shape 26"/>
          <p:cNvSpPr/>
          <p:nvPr/>
        </p:nvSpPr>
        <p:spPr>
          <a:xfrm>
            <a:off x="6446520" y="5001768"/>
            <a:ext cx="45720" cy="6858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611112" y="5001768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8A44A"/>
                </a:solidFill>
              </a:rPr>
              <a:t>Haber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7955280" y="4983480"/>
            <a:ext cx="3703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9D9C5"/>
                </a:solidFill>
              </a:rPr>
              <a:t>Okulumuzda düzenlenen … etkinliği, … tarihinde öğrencilerin katılımıyla gerçekleşti.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18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Dil kadrosu: kullanışlı bağlaçlar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Düşünceyi düzenli göstermek için.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777240" y="1645920"/>
            <a:ext cx="4663440" cy="868680"/>
          </a:xfrm>
          <a:prstGeom prst="roundRect">
            <a:avLst>
              <a:gd name="adj" fmla="val 8421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05840" y="182880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8A44A"/>
                </a:solidFill>
              </a:rPr>
              <a:t>Sıralama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2331720" y="181051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9D9C5"/>
                </a:solidFill>
              </a:rPr>
              <a:t>öncelikle • ayrıca • bunun yanında • son olarak</a:t>
            </a:r>
            <a:endParaRPr lang="en-US" sz="1320" dirty="0"/>
          </a:p>
        </p:txBody>
      </p:sp>
      <p:sp>
        <p:nvSpPr>
          <p:cNvPr id="10" name="Shape 8"/>
          <p:cNvSpPr/>
          <p:nvPr/>
        </p:nvSpPr>
        <p:spPr>
          <a:xfrm>
            <a:off x="777240" y="3063240"/>
            <a:ext cx="4663440" cy="868680"/>
          </a:xfrm>
          <a:prstGeom prst="roundRect">
            <a:avLst>
              <a:gd name="adj" fmla="val 8421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05840" y="324612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8A44A"/>
                </a:solidFill>
              </a:rPr>
              <a:t>Karşılaştırma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2331720" y="322783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9D9C5"/>
                </a:solidFill>
              </a:rPr>
              <a:t>bir yandan • öte yandan • buna karşılık • oysa</a:t>
            </a:r>
            <a:endParaRPr lang="en-US" sz="1320" dirty="0"/>
          </a:p>
        </p:txBody>
      </p:sp>
      <p:sp>
        <p:nvSpPr>
          <p:cNvPr id="13" name="Shape 11"/>
          <p:cNvSpPr/>
          <p:nvPr/>
        </p:nvSpPr>
        <p:spPr>
          <a:xfrm>
            <a:off x="777240" y="4480560"/>
            <a:ext cx="4663440" cy="868680"/>
          </a:xfrm>
          <a:prstGeom prst="roundRect">
            <a:avLst>
              <a:gd name="adj" fmla="val 8421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5840" y="46634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8A44A"/>
                </a:solidFill>
              </a:rPr>
              <a:t>Neden-sonuç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2331720" y="4645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9D9C5"/>
                </a:solidFill>
              </a:rPr>
              <a:t>bu nedenle • buna bağlı olarak • sonucunda • dolayısıyla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400800" y="1645920"/>
            <a:ext cx="4663440" cy="868680"/>
          </a:xfrm>
          <a:prstGeom prst="roundRect">
            <a:avLst>
              <a:gd name="adj" fmla="val 8421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29400" y="182880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8A44A"/>
                </a:solidFill>
              </a:rPr>
              <a:t>Kanıt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7955280" y="181051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9D9C5"/>
                </a:solidFill>
              </a:rPr>
              <a:t>metinde belirtildiği gibi • örneğin • verilen bilgiye göre</a:t>
            </a:r>
            <a:endParaRPr lang="en-US" sz="1320" dirty="0"/>
          </a:p>
        </p:txBody>
      </p:sp>
      <p:sp>
        <p:nvSpPr>
          <p:cNvPr id="19" name="Shape 17"/>
          <p:cNvSpPr/>
          <p:nvPr/>
        </p:nvSpPr>
        <p:spPr>
          <a:xfrm>
            <a:off x="6400800" y="3063240"/>
            <a:ext cx="4663440" cy="868680"/>
          </a:xfrm>
          <a:prstGeom prst="roundRect">
            <a:avLst>
              <a:gd name="adj" fmla="val 8421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629400" y="324612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8A44A"/>
                </a:solidFill>
              </a:rPr>
              <a:t>Değerlendirme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7955280" y="322783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9D9C5"/>
                </a:solidFill>
              </a:rPr>
              <a:t>daha etkili • sınırlı kalıyor • ikna edici • tartışmalı</a:t>
            </a:r>
            <a:endParaRPr lang="en-US" sz="1320" dirty="0"/>
          </a:p>
        </p:txBody>
      </p:sp>
      <p:sp>
        <p:nvSpPr>
          <p:cNvPr id="22" name="Shape 20"/>
          <p:cNvSpPr/>
          <p:nvPr/>
        </p:nvSpPr>
        <p:spPr>
          <a:xfrm>
            <a:off x="6400800" y="4480560"/>
            <a:ext cx="4663440" cy="868680"/>
          </a:xfrm>
          <a:prstGeom prst="roundRect">
            <a:avLst>
              <a:gd name="adj" fmla="val 8421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629400" y="466344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D8A44A"/>
                </a:solidFill>
              </a:rPr>
              <a:t>Kapanış</a:t>
            </a:r>
            <a:endParaRPr lang="en-US" sz="1450" dirty="0"/>
          </a:p>
        </p:txBody>
      </p:sp>
      <p:sp>
        <p:nvSpPr>
          <p:cNvPr id="24" name="Text 22"/>
          <p:cNvSpPr/>
          <p:nvPr/>
        </p:nvSpPr>
        <p:spPr>
          <a:xfrm>
            <a:off x="7955280" y="4645152"/>
            <a:ext cx="2834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E9D9C5"/>
                </a:solidFill>
              </a:rPr>
              <a:t>sonuç olarak • bu yüzden • kısacası • genel olarak</a:t>
            </a:r>
            <a:endParaRPr lang="en-US" sz="1320" dirty="0"/>
          </a:p>
        </p:txBody>
      </p:sp>
      <p:sp>
        <p:nvSpPr>
          <p:cNvPr id="25" name="Text 23"/>
          <p:cNvSpPr/>
          <p:nvPr/>
        </p:nvSpPr>
        <p:spPr>
          <a:xfrm>
            <a:off x="1005840" y="6144768"/>
            <a:ext cx="10149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6EFE4"/>
                </a:solidFill>
              </a:rPr>
              <a:t>İyi metin, doğru fikir kadar doğru geçişlerle de kurulur.</a:t>
            </a:r>
            <a:endParaRPr lang="en-US" sz="17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19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Hangi türü görünce ne yapacağım?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Sınav anı için kısa refleksler.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22960" y="1554480"/>
            <a:ext cx="64008" cy="530352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24128" y="150876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E-posta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468880" y="150876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Muhatabı belirle, amacı ilk paragrafta söyle.</a:t>
            </a:r>
            <a:endParaRPr lang="en-US" sz="1380" dirty="0"/>
          </a:p>
        </p:txBody>
      </p:sp>
      <p:sp>
        <p:nvSpPr>
          <p:cNvPr id="10" name="Shape 8"/>
          <p:cNvSpPr/>
          <p:nvPr/>
        </p:nvSpPr>
        <p:spPr>
          <a:xfrm>
            <a:off x="822960" y="2560320"/>
            <a:ext cx="64008" cy="530352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4128" y="251460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Rapor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468880" y="251460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Başlıklarla düzenle, nesnel kal, öneriyle bitir.</a:t>
            </a:r>
            <a:endParaRPr lang="en-US" sz="1380" dirty="0"/>
          </a:p>
        </p:txBody>
      </p:sp>
      <p:sp>
        <p:nvSpPr>
          <p:cNvPr id="13" name="Shape 11"/>
          <p:cNvSpPr/>
          <p:nvPr/>
        </p:nvSpPr>
        <p:spPr>
          <a:xfrm>
            <a:off x="822960" y="3566160"/>
            <a:ext cx="64008" cy="530352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352044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Makale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468880" y="352044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Okuru yakala, fikirleri akıt, güçlü sonuç kur.</a:t>
            </a:r>
            <a:endParaRPr lang="en-US" sz="1380" dirty="0"/>
          </a:p>
        </p:txBody>
      </p:sp>
      <p:sp>
        <p:nvSpPr>
          <p:cNvPr id="16" name="Shape 14"/>
          <p:cNvSpPr/>
          <p:nvPr/>
        </p:nvSpPr>
        <p:spPr>
          <a:xfrm>
            <a:off x="822960" y="4572000"/>
            <a:ext cx="64008" cy="530352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24128" y="452628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Konuşma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2468880" y="452628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Hitap et, tekrar ve vurgu kullan, çağrıyla bitir.</a:t>
            </a:r>
            <a:endParaRPr lang="en-US" sz="1380" dirty="0"/>
          </a:p>
        </p:txBody>
      </p:sp>
      <p:sp>
        <p:nvSpPr>
          <p:cNvPr id="19" name="Shape 17"/>
          <p:cNvSpPr/>
          <p:nvPr/>
        </p:nvSpPr>
        <p:spPr>
          <a:xfrm>
            <a:off x="6309360" y="1554480"/>
            <a:ext cx="64008" cy="530352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0528" y="150876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Köşe / görüş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955280" y="150876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Tutumunu belli et, gerekçeyle savun.</a:t>
            </a:r>
            <a:endParaRPr lang="en-US" sz="1380" dirty="0"/>
          </a:p>
        </p:txBody>
      </p:sp>
      <p:sp>
        <p:nvSpPr>
          <p:cNvPr id="22" name="Shape 20"/>
          <p:cNvSpPr/>
          <p:nvPr/>
        </p:nvSpPr>
        <p:spPr>
          <a:xfrm>
            <a:off x="6309360" y="2560320"/>
            <a:ext cx="64008" cy="530352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510528" y="251460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Röportaj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7955280" y="251460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Sorularla konuyu adım adım aç.</a:t>
            </a:r>
            <a:endParaRPr lang="en-US" sz="1380" dirty="0"/>
          </a:p>
        </p:txBody>
      </p:sp>
      <p:sp>
        <p:nvSpPr>
          <p:cNvPr id="25" name="Shape 23"/>
          <p:cNvSpPr/>
          <p:nvPr/>
        </p:nvSpPr>
        <p:spPr>
          <a:xfrm>
            <a:off x="6309360" y="3566160"/>
            <a:ext cx="64008" cy="530352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510528" y="352044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İnceleme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955280" y="352044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Ölçüt belirle, yargını örnekle destekle.</a:t>
            </a:r>
            <a:endParaRPr lang="en-US" sz="1380" dirty="0"/>
          </a:p>
        </p:txBody>
      </p:sp>
      <p:sp>
        <p:nvSpPr>
          <p:cNvPr id="28" name="Shape 26"/>
          <p:cNvSpPr/>
          <p:nvPr/>
        </p:nvSpPr>
        <p:spPr>
          <a:xfrm>
            <a:off x="6309360" y="4572000"/>
            <a:ext cx="64008" cy="530352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10528" y="4526280"/>
            <a:ext cx="13258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6EFE4"/>
                </a:solidFill>
              </a:rPr>
              <a:t>Haber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955280" y="4526280"/>
            <a:ext cx="3429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E9D9C5"/>
                </a:solidFill>
              </a:rPr>
              <a:t>5N1K bilgilerini yorumsuz düzenle.</a:t>
            </a:r>
            <a:endParaRPr lang="en-US" sz="13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Metin türü ne demek?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Ezberlenecek ad değil, yazıyı kuran gizli plan.</a:t>
            </a:r>
            <a:endParaRPr lang="en-US" sz="1350" dirty="0"/>
          </a:p>
        </p:txBody>
      </p:sp>
      <p:pic>
        <p:nvPicPr>
          <p:cNvPr id="7" name="Image 0" descr="/mnt/data/p1_assets/a_wide_bright_classroom_scene_in_a_modern_school_16x9.jpg">    </p:cNvPr>
          <p:cNvPicPr>
            <a:picLocks noChangeAspect="1"/>
          </p:cNvPicPr>
          <p:nvPr/>
        </p:nvPicPr>
        <p:blipFill>
          <a:blip r:embed="rId1">
            <a:alphaModFix amt="85000"/>
          </a:blip>
          <a:stretch>
            <a:fillRect/>
          </a:stretch>
        </p:blipFill>
        <p:spPr>
          <a:xfrm>
            <a:off x="6629400" y="0"/>
            <a:ext cx="5562295" cy="68580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629400" y="0"/>
            <a:ext cx="5562295" cy="6858000"/>
          </a:xfrm>
          <a:prstGeom prst="roundRect">
            <a:avLst>
              <a:gd name="adj" fmla="val 1315"/>
            </a:avLst>
          </a:prstGeom>
          <a:solidFill>
            <a:srgbClr val="000000">
              <a:alpha val="58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1691640"/>
            <a:ext cx="5669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6EFE4"/>
                </a:solidFill>
              </a:rPr>
              <a:t>Tür = Amaç + Okur + Yapı + Üslup</a:t>
            </a:r>
            <a:endParaRPr lang="en-US" sz="3100" dirty="0"/>
          </a:p>
        </p:txBody>
      </p:sp>
      <p:sp>
        <p:nvSpPr>
          <p:cNvPr id="10" name="Shape 7"/>
          <p:cNvSpPr/>
          <p:nvPr/>
        </p:nvSpPr>
        <p:spPr>
          <a:xfrm>
            <a:off x="731520" y="2788920"/>
            <a:ext cx="54864" cy="68580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77824" y="2788920"/>
            <a:ext cx="5248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Amaç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877824" y="3099816"/>
            <a:ext cx="524865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Bu metin ne yapmak istiyor? Bilgilendirmek mi, ikna etmek mi, yorumlamak mı?</a:t>
            </a:r>
            <a:endParaRPr lang="en-US" sz="1130" dirty="0"/>
          </a:p>
        </p:txBody>
      </p:sp>
      <p:sp>
        <p:nvSpPr>
          <p:cNvPr id="13" name="Shape 10"/>
          <p:cNvSpPr/>
          <p:nvPr/>
        </p:nvSpPr>
        <p:spPr>
          <a:xfrm>
            <a:off x="731520" y="3703320"/>
            <a:ext cx="54864" cy="6858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77824" y="3703320"/>
            <a:ext cx="5248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Okur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77824" y="4014216"/>
            <a:ext cx="524865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Kime sesleniyor? Arkadaşa mı, öğretmene mi, topluluğa mı, genel okura mı?</a:t>
            </a:r>
            <a:endParaRPr lang="en-US" sz="1130" dirty="0"/>
          </a:p>
        </p:txBody>
      </p:sp>
      <p:sp>
        <p:nvSpPr>
          <p:cNvPr id="16" name="Shape 13"/>
          <p:cNvSpPr/>
          <p:nvPr/>
        </p:nvSpPr>
        <p:spPr>
          <a:xfrm>
            <a:off x="731520" y="4617720"/>
            <a:ext cx="54864" cy="6858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77824" y="4617720"/>
            <a:ext cx="5248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77824" y="4928616"/>
            <a:ext cx="524865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Giriş nasıl açılıyor, fikirler nasıl sıralanıyor, sonuç nasıl bağlanıyor?</a:t>
            </a:r>
            <a:endParaRPr lang="en-US" sz="1130" dirty="0"/>
          </a:p>
        </p:txBody>
      </p:sp>
      <p:sp>
        <p:nvSpPr>
          <p:cNvPr id="19" name="Shape 16"/>
          <p:cNvSpPr/>
          <p:nvPr/>
        </p:nvSpPr>
        <p:spPr>
          <a:xfrm>
            <a:off x="731520" y="5532120"/>
            <a:ext cx="54864" cy="68580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77824" y="5532120"/>
            <a:ext cx="52486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77824" y="5843016"/>
            <a:ext cx="5248656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Resmî, samimi, ikna edici, nesnel, eleştirel veya düşündürücü mü?</a:t>
            </a:r>
            <a:endParaRPr lang="en-US" sz="113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20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Teslim etmeden önce son kontrol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Kendi metnini hızlıca tara.</a:t>
            </a:r>
            <a:endParaRPr lang="en-US" sz="1350" dirty="0"/>
          </a:p>
        </p:txBody>
      </p:sp>
      <p:pic>
        <p:nvPicPr>
          <p:cNvPr id="7" name="Image 0" descr="/mnt/data/p1_assets/a_high_resolution_top_down_slightly_angled_overh_16x9.jpg">    </p:cNvPr>
          <p:cNvPicPr>
            <a:picLocks noChangeAspect="1"/>
          </p:cNvPicPr>
          <p:nvPr/>
        </p:nvPicPr>
        <p:blipFill>
          <a:blip r:embed="rId1">
            <a:alphaModFix amt="4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1067"/>
            </a:avLst>
          </a:prstGeom>
          <a:solidFill>
            <a:srgbClr val="000000">
              <a:alpha val="4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1527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298448" y="1508760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Hitap ve başlangıç türüme uygun mu?</a:t>
            </a:r>
            <a:endParaRPr lang="en-US" sz="1420" dirty="0"/>
          </a:p>
        </p:txBody>
      </p:sp>
      <p:sp>
        <p:nvSpPr>
          <p:cNvPr id="11" name="Text 8"/>
          <p:cNvSpPr/>
          <p:nvPr/>
        </p:nvSpPr>
        <p:spPr>
          <a:xfrm>
            <a:off x="914400" y="25146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298448" y="2496312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Yazma amacımı başta belli ettim mi?</a:t>
            </a:r>
            <a:endParaRPr lang="en-US" sz="1420" dirty="0"/>
          </a:p>
        </p:txBody>
      </p:sp>
      <p:sp>
        <p:nvSpPr>
          <p:cNvPr id="13" name="Text 10"/>
          <p:cNvSpPr/>
          <p:nvPr/>
        </p:nvSpPr>
        <p:spPr>
          <a:xfrm>
            <a:off x="914400" y="35021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298448" y="3483864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Metindeki bilgileri kendi cümlelerimle kullandım mı?</a:t>
            </a:r>
            <a:endParaRPr lang="en-US" sz="1420" dirty="0"/>
          </a:p>
        </p:txBody>
      </p:sp>
      <p:sp>
        <p:nvSpPr>
          <p:cNvPr id="15" name="Text 12"/>
          <p:cNvSpPr/>
          <p:nvPr/>
        </p:nvSpPr>
        <p:spPr>
          <a:xfrm>
            <a:off x="914400" y="4489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298448" y="4471416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Paragraflar mantıklı sırayla ilerliyor mu?</a:t>
            </a:r>
            <a:endParaRPr lang="en-US" sz="1420" dirty="0"/>
          </a:p>
        </p:txBody>
      </p:sp>
      <p:sp>
        <p:nvSpPr>
          <p:cNvPr id="17" name="Text 14"/>
          <p:cNvSpPr/>
          <p:nvPr/>
        </p:nvSpPr>
        <p:spPr>
          <a:xfrm>
            <a:off x="6400800" y="1527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784848" y="1508760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Üslubum hedef kitleye uygun mu?</a:t>
            </a:r>
            <a:endParaRPr lang="en-US" sz="1420" dirty="0"/>
          </a:p>
        </p:txBody>
      </p:sp>
      <p:sp>
        <p:nvSpPr>
          <p:cNvPr id="19" name="Text 16"/>
          <p:cNvSpPr/>
          <p:nvPr/>
        </p:nvSpPr>
        <p:spPr>
          <a:xfrm>
            <a:off x="6400800" y="251460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784848" y="2496312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Dil kadrom türle uyumlu mu?</a:t>
            </a:r>
            <a:endParaRPr lang="en-US" sz="1420" dirty="0"/>
          </a:p>
        </p:txBody>
      </p:sp>
      <p:sp>
        <p:nvSpPr>
          <p:cNvPr id="21" name="Text 18"/>
          <p:cNvSpPr/>
          <p:nvPr/>
        </p:nvSpPr>
        <p:spPr>
          <a:xfrm>
            <a:off x="6400800" y="35021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6784848" y="3483864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Sonuç bölümüm yazıyı toparlıyor mu?</a:t>
            </a:r>
            <a:endParaRPr lang="en-US" sz="1420" dirty="0"/>
          </a:p>
        </p:txBody>
      </p:sp>
      <p:sp>
        <p:nvSpPr>
          <p:cNvPr id="23" name="Text 20"/>
          <p:cNvSpPr/>
          <p:nvPr/>
        </p:nvSpPr>
        <p:spPr>
          <a:xfrm>
            <a:off x="6400800" y="4489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8A44A"/>
                </a:solidFill>
              </a:rPr>
              <a:t>✓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784848" y="4471416"/>
            <a:ext cx="43891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9D9C5"/>
                </a:solidFill>
              </a:rPr>
              <a:t>Gereksiz tekrarları ve fazla uzun cümleleri azalttım mı?</a:t>
            </a:r>
            <a:endParaRPr lang="en-US" sz="1420" dirty="0"/>
          </a:p>
        </p:txBody>
      </p:sp>
      <p:sp>
        <p:nvSpPr>
          <p:cNvPr id="25" name="Text 22"/>
          <p:cNvSpPr/>
          <p:nvPr/>
        </p:nvSpPr>
        <p:spPr>
          <a:xfrm>
            <a:off x="1051560" y="598932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F6EFE4"/>
                </a:solidFill>
              </a:rPr>
              <a:t>Tür bilgisi, yazının kılığı değil; yazının çalışma biçimidir.</a:t>
            </a:r>
            <a:endParaRPr lang="en-US" sz="1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1_assets/a_wide_bright_classroom_scene_in_a_modern_school_16x9.jpg">    </p:cNvPr>
          <p:cNvPicPr>
            <a:picLocks noChangeAspect="1"/>
          </p:cNvPicPr>
          <p:nvPr/>
        </p:nvPicPr>
        <p:blipFill>
          <a:blip r:embed="rId1">
            <a:alphaModFix amt="85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1067"/>
            </a:avLst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21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777240" y="1234440"/>
            <a:ext cx="4114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E9D9C5"/>
                </a:solidFill>
              </a:rPr>
              <a:t>Artık soru şu değil: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777240" y="178308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6EFE4"/>
                </a:solidFill>
              </a:rPr>
              <a:t>“Bu metin türünün adı ne?”</a:t>
            </a:r>
            <a:endParaRPr lang="en-US" sz="3100" dirty="0"/>
          </a:p>
        </p:txBody>
      </p:sp>
      <p:sp>
        <p:nvSpPr>
          <p:cNvPr id="7" name="Text 4"/>
          <p:cNvSpPr/>
          <p:nvPr/>
        </p:nvSpPr>
        <p:spPr>
          <a:xfrm>
            <a:off x="777240" y="2971800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300" dirty="0">
                <a:solidFill>
                  <a:srgbClr val="E9D9C5"/>
                </a:solidFill>
              </a:rPr>
              <a:t>Asıl soru şu:</a:t>
            </a:r>
            <a:endParaRPr lang="en-US" sz="2300" dirty="0"/>
          </a:p>
        </p:txBody>
      </p:sp>
      <p:sp>
        <p:nvSpPr>
          <p:cNvPr id="8" name="Text 5"/>
          <p:cNvSpPr/>
          <p:nvPr/>
        </p:nvSpPr>
        <p:spPr>
          <a:xfrm>
            <a:off x="777240" y="3520440"/>
            <a:ext cx="8046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D8A44A"/>
                </a:solidFill>
              </a:rPr>
              <a:t>“Bu tür benden nasıl düşünmemi ve nasıl yazmamı istiyor?”</a:t>
            </a:r>
            <a:endParaRPr lang="en-US" sz="3000" dirty="0"/>
          </a:p>
        </p:txBody>
      </p:sp>
      <p:sp>
        <p:nvSpPr>
          <p:cNvPr id="9" name="Shape 6"/>
          <p:cNvSpPr/>
          <p:nvPr/>
        </p:nvSpPr>
        <p:spPr>
          <a:xfrm>
            <a:off x="804672" y="4663440"/>
            <a:ext cx="1463040" cy="64008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04672" y="4983480"/>
            <a:ext cx="6583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9D9C5"/>
                </a:solidFill>
              </a:rPr>
              <a:t>Metin türünü çözen öğrenci, yalnızca yazıyı tanımaz; yazıyı yönetir.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Yazmadan önce 4 karar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Formu doğru kurmanın kısa yolu.</a:t>
            </a:r>
            <a:endParaRPr lang="en-US" sz="1350" dirty="0"/>
          </a:p>
        </p:txBody>
      </p:sp>
      <p:pic>
        <p:nvPicPr>
          <p:cNvPr id="7" name="Image 0" descr="/mnt/data/p1_assets/a_warm_high_detail_still_life_workspace_reading_s_16x9.jpg">    </p:cNvPr>
          <p:cNvPicPr>
            <a:picLocks noChangeAspect="1"/>
          </p:cNvPicPr>
          <p:nvPr/>
        </p:nvPicPr>
        <p:blipFill>
          <a:blip r:embed="rId1">
            <a:alphaModFix amt="60000"/>
          </a:blip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0" y="0"/>
            <a:ext cx="12191695" cy="6858000"/>
          </a:xfrm>
          <a:prstGeom prst="roundRect">
            <a:avLst>
              <a:gd name="adj" fmla="val 1067"/>
            </a:avLst>
          </a:prstGeom>
          <a:solidFill>
            <a:srgbClr val="000000">
              <a:alpha val="5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74520"/>
            <a:ext cx="2331720" cy="329184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51560" y="2075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A85E3B"/>
                </a:solidFill>
              </a:rPr>
              <a:t>1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97280" y="2788920"/>
            <a:ext cx="1874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2B211A"/>
                </a:solidFill>
              </a:rPr>
              <a:t>Kime yazıyorum?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097280" y="3794760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B211A"/>
                </a:solidFill>
              </a:rPr>
              <a:t>Muhatap üslubu belirler.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3657600" y="1874520"/>
            <a:ext cx="2331720" cy="329184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840480" y="2075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A85E3B"/>
                </a:solidFill>
              </a:rPr>
              <a:t>2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3886200" y="2788920"/>
            <a:ext cx="1874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2B211A"/>
                </a:solidFill>
              </a:rPr>
              <a:t>Niçin yazıyorum?</a:t>
            </a:r>
            <a:endParaRPr lang="en-US" sz="1900" dirty="0"/>
          </a:p>
        </p:txBody>
      </p:sp>
      <p:sp>
        <p:nvSpPr>
          <p:cNvPr id="16" name="Text 13"/>
          <p:cNvSpPr/>
          <p:nvPr/>
        </p:nvSpPr>
        <p:spPr>
          <a:xfrm>
            <a:off x="3886200" y="3794760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B211A"/>
                </a:solidFill>
              </a:rPr>
              <a:t>Amaç seçilecek bilgiyi belirler.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6446520" y="1874520"/>
            <a:ext cx="2331720" cy="329184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629400" y="2075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A85E3B"/>
                </a:solidFill>
              </a:rPr>
              <a:t>3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6675120" y="2788920"/>
            <a:ext cx="1874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2B211A"/>
                </a:solidFill>
              </a:rPr>
              <a:t>Hangi türde yazıyorum?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6675120" y="3794760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B211A"/>
                </a:solidFill>
              </a:rPr>
              <a:t>Yapı ve başlangıç değişir.</a:t>
            </a:r>
            <a:endParaRPr lang="en-US" sz="1450" dirty="0"/>
          </a:p>
        </p:txBody>
      </p:sp>
      <p:sp>
        <p:nvSpPr>
          <p:cNvPr id="21" name="Shape 18"/>
          <p:cNvSpPr/>
          <p:nvPr/>
        </p:nvSpPr>
        <p:spPr>
          <a:xfrm>
            <a:off x="9235440" y="1874520"/>
            <a:ext cx="2331720" cy="3291840"/>
          </a:xfrm>
          <a:prstGeom prst="roundRect">
            <a:avLst>
              <a:gd name="adj" fmla="val 3137"/>
            </a:avLst>
          </a:prstGeom>
          <a:solidFill>
            <a:srgbClr val="F6EFE4"/>
          </a:solidFill>
          <a:ln w="12700">
            <a:solidFill>
              <a:srgbClr val="F6EFE4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418320" y="2075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A85E3B"/>
                </a:solidFill>
              </a:rPr>
              <a:t>4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9464040" y="2788920"/>
            <a:ext cx="1874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2B211A"/>
                </a:solidFill>
              </a:rPr>
              <a:t>Metinden ne alıyorum?</a:t>
            </a:r>
            <a:endParaRPr lang="en-US" sz="1900" dirty="0"/>
          </a:p>
        </p:txBody>
      </p:sp>
      <p:sp>
        <p:nvSpPr>
          <p:cNvPr id="24" name="Text 21"/>
          <p:cNvSpPr/>
          <p:nvPr/>
        </p:nvSpPr>
        <p:spPr>
          <a:xfrm>
            <a:off x="9464040" y="3794760"/>
            <a:ext cx="1874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2B211A"/>
                </a:solidFill>
              </a:rPr>
              <a:t>Kendi bilgimi değil, verilen bilgiyi kullanırım.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1051560" y="5897880"/>
            <a:ext cx="9966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8A44A"/>
                </a:solidFill>
              </a:rPr>
              <a:t>Sınavda en güvenli soru: “Bu bilgi bu türde hangi cümleye dönüşür?”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04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E-posta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kişiye ya da kuruma belirli bir amaçla yazılır; açık, düzenli ve muhataba uygun olmalıdır.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Kime yazdığını belirten kısa ve uygun bir hitapla başla. Sonra yazma sebebini ilk paragrafta açıkça söyle.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Muhataba göre değişir: öğretmene/kuruma resmî, arkadaşa daha samimi ama yine de kontrollü.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Sayın…, Merhaba…, Bu konuda…, Öncelikle…, Ayrıca…, Bu nedenle…, Rica ederim, Saygılarımla.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Hitap → yazma amacı → gerekli bilgiler/görüşler → talep/öneri → uygun kapanış.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Konuyu dağıtma. E-posta sohbet değildir; her paragraf bir amaca hizmet etsin.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Sayın Yetkili, zeytin kooperatifinin geleceğiyle ilgili görüşlerimi paylaşmak istiyorum.</a:t>
            </a:r>
            <a:endParaRPr lang="en-US" sz="11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Rapor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konu hakkında düzenli bilgi verir, durumu değerlendirir ve çoğu zaman öneri sunar.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Başlık koy. İlk bölümde raporun amacını açıkla: “Bu raporun amacı…”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Nesnel, açık, düzenli. Duygusal ifadelerden ve kişisel dağınıklıktan uzak dur.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Amaç, bulgular, veriler, gözlemler, avantajlar, dezavantajlar, sonuç, öneri.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Başlık → amaç → ana bulgular → değerlendirme → sonuç ve öneriler.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Raporu kompozisyona çevirme. Başlıklar ve düzen raporun omurgasıdır.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Bu raporun amacı, okul kantinindeki sağlıklı beslenme seçeneklerini değerlendirmektir.</a:t>
            </a:r>
            <a:endParaRPr lang="en-US" sz="11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06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Makale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Genel okura seslenen, bir konuda bilgi ve görüşü düzenli biçimde sunan yazıdır.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Okurun ilgisini çeken bir cümleyle başla; ardından konuyu ve bakış açını netleştir.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Açık, akıcı, düşünsel. Ne çok resmî ne de aşırı samimi olmalı.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Günümüzde…, Bir yandan…, Öte yandan…, Bunun nedeni…, Örneğin…, Sonuç olarak.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Dikkat çekici giriş → ana düşünce → gerekçeler/örnekler → dengeli sonuç.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Sadece fikir sıralama. Her fikrin arkasına metinden gelen gerekçe yerleştir.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Günümüzde teknoloji hayatımızı kolaylaştırırken bazı alışkanlıklarımızı da sessizce değiştiriyor.</a:t>
            </a:r>
            <a:endParaRPr lang="en-US" sz="113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07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Konuşma metni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topluluğa seslenmek için yazılır; ikna, vurgu ve dinleyiciyle bağ kurma önemlidir.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Hitapla başla. Dinleyiciyi konuya çeken kısa ve güçlü bir giriş yap.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Canlı, etkileyici, ikna edici. Yazı gibi değil, söylenecek bir metin gibi kurulmalı.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Sevgili arkadaşlar, Değerli konuklar, Şunu sormalıyız…, Hepimiz biliyoruz ki…, Gelin birlikte düşünelim.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Hitap → dikkat çekici giriş → ana fikirler → vurgu/örnek → çağrı ya da güçlü kapanış.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Çok uzun cümlelerden kaçın. Dinleyen kişi cümleyi tek seferde takip edebilmeli.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Sevgili arkadaşlar, bugün yalnızca bir karar değil, ortak geleceğimizi de konuşuyoruz.</a:t>
            </a:r>
            <a:endParaRPr lang="en-US" sz="113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08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Röportaj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Bir kişinin bilgisi, deneyimi veya görüşü soru-cevap düzeniyle aktarılır.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Kısa bir tanıtım yap: Kiminle, hangi konuda ve neden konuşuyorsun?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Doğal ama düzenli. Sorular açık, cevaplar konudan kopmayacak biçimde akmalı.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Sizce…, Bu süreçte…, Bize anlatır mısınız?, Peki…, Son olarak…, Teşekkür ederiz.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Giriş/tanıtım → soru-cevap akışı → önemli vurgu → kısa kapanış.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Soruları aynı şeyi tekrar ettirme. Her soru yeni bir yön açsın.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Bugün gençlerin okuma alışkanlıkları üzerine okul kütüphanecimizle konuşuyoruz.</a:t>
            </a:r>
            <a:endParaRPr lang="en-US" sz="113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E18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89920" y="3200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BFB1A2"/>
                </a:solidFill>
              </a:rPr>
              <a:t>09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644652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E8174"/>
                </a:solidFill>
              </a:rPr>
              <a:t>Metin Türü Atölyesi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02920" y="384048"/>
            <a:ext cx="5806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6EFE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Köşe yazısı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1143000" cy="457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5623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BFB1A2"/>
                </a:solidFill>
              </a:rPr>
              <a:t>Öğrenci için yazma rehberi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pic>
        <p:nvPicPr>
          <p:cNvPr id="8" name="Image 0" descr="/mnt/data/p1_assets/a_warm_high_detail_still_life_workspace_reading_s_right.jpg">    </p:cNvPr>
          <p:cNvPicPr>
            <a:picLocks noChangeAspect="1"/>
          </p:cNvPicPr>
          <p:nvPr/>
        </p:nvPicPr>
        <p:blipFill>
          <a:blip r:embed="rId1">
            <a:alphaModFix amt="80000"/>
          </a:blip>
          <a:stretch>
            <a:fillRect/>
          </a:stretch>
        </p:blipFill>
        <p:spPr>
          <a:xfrm>
            <a:off x="8138160" y="0"/>
            <a:ext cx="4050792" cy="68580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138160" y="0"/>
            <a:ext cx="4050792" cy="6858000"/>
          </a:xfrm>
          <a:prstGeom prst="roundRect">
            <a:avLst>
              <a:gd name="adj" fmla="val 1806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458200" y="731520"/>
            <a:ext cx="31546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6EFE4"/>
                </a:solidFill>
              </a:rPr>
              <a:t>Güncel bir konuda yazarın kişisel görüşünü ve yorumunu öne çıkaran yazıdır.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8458200" y="1874520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1352" y="1943100"/>
            <a:ext cx="8138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b="1" dirty="0">
                <a:solidFill>
                  <a:srgbClr val="1E1813"/>
                </a:solidFill>
              </a:rPr>
              <a:t>Amaç</a:t>
            </a:r>
            <a:endParaRPr lang="en-US" sz="880" dirty="0"/>
          </a:p>
        </p:txBody>
      </p:sp>
      <p:sp>
        <p:nvSpPr>
          <p:cNvPr id="13" name="Text 10"/>
          <p:cNvSpPr/>
          <p:nvPr/>
        </p:nvSpPr>
        <p:spPr>
          <a:xfrm>
            <a:off x="8458200" y="2286000"/>
            <a:ext cx="3154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70" dirty="0">
                <a:solidFill>
                  <a:srgbClr val="E9D9C5"/>
                </a:solidFill>
              </a:rPr>
              <a:t>Okura ne yaptırmak istiyorsun? Bilgilendirmek, ikna etmek, değerlendirmek, yönlendirmek ya da düşündürmek.</a:t>
            </a:r>
            <a:endParaRPr lang="en-US" sz="1070" dirty="0"/>
          </a:p>
        </p:txBody>
      </p:sp>
      <p:sp>
        <p:nvSpPr>
          <p:cNvPr id="14" name="Shape 11"/>
          <p:cNvSpPr/>
          <p:nvPr/>
        </p:nvSpPr>
        <p:spPr>
          <a:xfrm>
            <a:off x="640080" y="1691640"/>
            <a:ext cx="54864" cy="96012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8638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Nasıl başlar?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6384" y="2002536"/>
            <a:ext cx="3191256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Gündelik bir gözlem, çarpıcı bir soru veya güçlü bir iddiayla başla.</a:t>
            </a:r>
            <a:endParaRPr lang="en-US" sz="1130" dirty="0"/>
          </a:p>
        </p:txBody>
      </p:sp>
      <p:sp>
        <p:nvSpPr>
          <p:cNvPr id="17" name="Shape 14"/>
          <p:cNvSpPr/>
          <p:nvPr/>
        </p:nvSpPr>
        <p:spPr>
          <a:xfrm>
            <a:off x="640080" y="2788920"/>
            <a:ext cx="54864" cy="914400"/>
          </a:xfrm>
          <a:prstGeom prst="rect">
            <a:avLst/>
          </a:prstGeom>
          <a:solidFill>
            <a:srgbClr val="A85E3B"/>
          </a:solidFill>
          <a:ln w="12700">
            <a:solidFill>
              <a:srgbClr val="A85E3B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6384" y="27889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Üslup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786384" y="3099816"/>
            <a:ext cx="3191256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Kişisel, yorumlayıcı, yer yer eleştirel. Ama görüşler gerekçesiz kalmamalı.</a:t>
            </a:r>
            <a:endParaRPr lang="en-US" sz="1130" dirty="0"/>
          </a:p>
        </p:txBody>
      </p:sp>
      <p:sp>
        <p:nvSpPr>
          <p:cNvPr id="20" name="Shape 17"/>
          <p:cNvSpPr/>
          <p:nvPr/>
        </p:nvSpPr>
        <p:spPr>
          <a:xfrm>
            <a:off x="4251960" y="1691640"/>
            <a:ext cx="54864" cy="1143000"/>
          </a:xfrm>
          <a:prstGeom prst="rect">
            <a:avLst/>
          </a:prstGeom>
          <a:solidFill>
            <a:srgbClr val="6F7D57"/>
          </a:solidFill>
          <a:ln w="12700">
            <a:solidFill>
              <a:srgbClr val="6F7D57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398264" y="169164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Dil kadrosu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398264" y="2002536"/>
            <a:ext cx="3191256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Bence, bana göre, asıl mesele, ne var ki, oysa, şunu unutmamak gerekir, bu yüzden.</a:t>
            </a:r>
            <a:endParaRPr lang="en-US" sz="1130" dirty="0"/>
          </a:p>
        </p:txBody>
      </p:sp>
      <p:sp>
        <p:nvSpPr>
          <p:cNvPr id="23" name="Shape 20"/>
          <p:cNvSpPr/>
          <p:nvPr/>
        </p:nvSpPr>
        <p:spPr>
          <a:xfrm>
            <a:off x="4251960" y="3017520"/>
            <a:ext cx="54864" cy="1005840"/>
          </a:xfrm>
          <a:prstGeom prst="rect">
            <a:avLst/>
          </a:prstGeom>
          <a:solidFill>
            <a:srgbClr val="D8A44A"/>
          </a:solidFill>
          <a:ln w="12700">
            <a:solidFill>
              <a:srgbClr val="D8A44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4398264" y="3017520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6EFE4"/>
                </a:solidFill>
              </a:rPr>
              <a:t>Yapı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4398264" y="3328416"/>
            <a:ext cx="319125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Girişte iddia → gerekçeler → örnekler → karşı görüşe temas → güçlü sonuç.</a:t>
            </a:r>
            <a:endParaRPr lang="en-US" sz="1130" dirty="0"/>
          </a:p>
        </p:txBody>
      </p:sp>
      <p:sp>
        <p:nvSpPr>
          <p:cNvPr id="26" name="Shape 23"/>
          <p:cNvSpPr/>
          <p:nvPr/>
        </p:nvSpPr>
        <p:spPr>
          <a:xfrm>
            <a:off x="640080" y="4590288"/>
            <a:ext cx="6949440" cy="1143000"/>
          </a:xfrm>
          <a:prstGeom prst="roundRect">
            <a:avLst>
              <a:gd name="adj" fmla="val 6400"/>
            </a:avLst>
          </a:prstGeom>
          <a:solidFill>
            <a:srgbClr val="2A211A"/>
          </a:solidFill>
          <a:ln w="12700">
            <a:solidFill>
              <a:srgbClr val="2A211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68680" y="4800600"/>
            <a:ext cx="1280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8A44A"/>
                </a:solidFill>
              </a:rPr>
              <a:t>Dikkat et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2240280" y="4727448"/>
            <a:ext cx="5074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dirty="0">
                <a:solidFill>
                  <a:srgbClr val="E9D9C5"/>
                </a:solidFill>
              </a:rPr>
              <a:t>Sadece öfkeli ya da kesin konuşmak köşe yazısı değildir. Tutum + gerekçe birlikte olmalı.</a:t>
            </a:r>
            <a:endParaRPr lang="en-US" sz="1130" dirty="0"/>
          </a:p>
        </p:txBody>
      </p:sp>
      <p:sp>
        <p:nvSpPr>
          <p:cNvPr id="29" name="Text 26"/>
          <p:cNvSpPr/>
          <p:nvPr/>
        </p:nvSpPr>
        <p:spPr>
          <a:xfrm>
            <a:off x="868680" y="5376672"/>
            <a:ext cx="1508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BFB1A2"/>
                </a:solidFill>
              </a:rPr>
              <a:t>Örnek başlangıç:</a:t>
            </a:r>
            <a:endParaRPr lang="en-US" sz="950" dirty="0"/>
          </a:p>
        </p:txBody>
      </p:sp>
      <p:sp>
        <p:nvSpPr>
          <p:cNvPr id="30" name="Text 27"/>
          <p:cNvSpPr/>
          <p:nvPr/>
        </p:nvSpPr>
        <p:spPr>
          <a:xfrm>
            <a:off x="2560320" y="5321808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30" i="1" dirty="0">
                <a:solidFill>
                  <a:srgbClr val="F6EFE4"/>
                </a:solidFill>
              </a:rPr>
              <a:t>Her gün daha hızlı yaşıyoruz; fakat gerçekten daha verimli olduğumuzdan emin miyiz?</a:t>
            </a:r>
            <a:endParaRPr lang="en-US" sz="113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Metin Türü Atölyesi</dc:title>
  <dc:subject>IGCSE Türkçe Kağıt 1 Metin Türleri</dc:subject>
  <dc:creator>OpenAI</dc:creator>
  <cp:lastModifiedBy>OpenAI</cp:lastModifiedBy>
  <cp:revision>1</cp:revision>
  <dcterms:created xsi:type="dcterms:W3CDTF">2026-08-26T07:19:10Z</dcterms:created>
  <dcterms:modified xsi:type="dcterms:W3CDTF">2026-08-26T07:19:10Z</dcterms:modified>
</cp:coreProperties>
</file>