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73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6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top_down_slightly_angled_overh.png"/>
          <p:cNvPicPr>
            <a:picLocks noChangeAspect="1"/>
          </p:cNvPicPr>
          <p:nvPr/>
        </p:nvPicPr>
        <p:blipFill>
          <a:blip r:embed="rId3"/>
          <a:srcRect l="24824" r="24824"/>
          <a:stretch/>
        </p:blipFill>
        <p:spPr>
          <a:xfrm>
            <a:off x="6053328" y="0"/>
            <a:ext cx="613562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658368"/>
            <a:ext cx="3657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b="1" dirty="0">
                <a:solidFill>
                  <a:srgbClr val="D99B2B"/>
                </a:solidFill>
              </a:rPr>
              <a:t>IGCSE FIRST LANGUAGE TURKISH 0513</a:t>
            </a:r>
            <a:endParaRPr lang="en-US" sz="580" dirty="0"/>
          </a:p>
        </p:txBody>
      </p:sp>
      <p:sp>
        <p:nvSpPr>
          <p:cNvPr id="4" name="Text 1"/>
          <p:cNvSpPr/>
          <p:nvPr/>
        </p:nvSpPr>
        <p:spPr>
          <a:xfrm>
            <a:off x="566928" y="1325880"/>
            <a:ext cx="44805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1: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Metin </a:t>
            </a:r>
            <a:r>
              <a:rPr lang="en-US" sz="2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Türleri</a:t>
            </a: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</a:t>
            </a: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İçerik</a:t>
            </a: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Değerlendirme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85216" y="324612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ADBC5"/>
                </a:solidFill>
              </a:rPr>
              <a:t>Okuma metinlerini seçme, çözümleme ve sınav becerisine dönüştürme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85216" y="3968496"/>
            <a:ext cx="2331720" cy="109728"/>
          </a:xfrm>
          <a:prstGeom prst="rect">
            <a:avLst/>
          </a:prstGeom>
          <a:solidFill>
            <a:srgbClr val="E6D5BD"/>
          </a:solidFill>
          <a:ln w="12700">
            <a:solidFill>
              <a:srgbClr val="E6D5B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Text 5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01</a:t>
            </a:r>
            <a:endParaRPr lang="en-US" sz="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Eksik kalan yeni başlık: noktalama işaretleri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6A6258"/>
                </a:solidFill>
              </a:rPr>
              <a:t>P1’de noktalama “imla bilgisi” değil; anlam, ritim ve atmosfer aracıdır.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777240" y="141732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923544" y="154533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6028"/>
                </a:solidFill>
              </a:rPr>
              <a:t>Virgül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" y="183794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ritmi düzenler, yığılma/akış yaratır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6272784" y="154533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Üç nokta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272784" y="183794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tamamlanmamışlık, belirsizlik, düşüncenin dağılması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77240" y="265176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923544" y="277977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6028"/>
                </a:solidFill>
              </a:rPr>
              <a:t>Noktalı virgül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23544" y="307238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yakın fikirleri bağlar, dengeli yapı kurar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26480" y="265176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3"/>
          <p:cNvSpPr/>
          <p:nvPr/>
        </p:nvSpPr>
        <p:spPr>
          <a:xfrm>
            <a:off x="6272784" y="277977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Kısa çizgi / ara çizgi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272784" y="307238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ek açıklama, ani yön değiştirme, vurgulama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" y="388620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923544" y="401421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6028"/>
                </a:solidFill>
              </a:rPr>
              <a:t>Ünlem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23544" y="430682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duygu yoğunluğu veya dramatik ton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126480" y="3886200"/>
            <a:ext cx="480060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9"/>
          <p:cNvSpPr/>
          <p:nvPr/>
        </p:nvSpPr>
        <p:spPr>
          <a:xfrm>
            <a:off x="6272784" y="4014216"/>
            <a:ext cx="4507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Soru işareti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72784" y="4306824"/>
            <a:ext cx="45079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sorgulama, okuru düşünmeye çağırma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051560" y="553212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2263A"/>
                </a:solidFill>
              </a:rPr>
              <a:t>Mini görev: Bir paragrafta noktalama işaretlerini değiştirin; atmosfer nasıl değişiyor?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5" name="Text 23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10</a:t>
            </a:r>
            <a:endParaRPr lang="en-US" sz="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Eksik kalan yeni başlık: anlatıcı sesi ve okurla ilişki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9209" y="973836"/>
            <a:ext cx="7219741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A6258"/>
                </a:solidFill>
              </a:rPr>
              <a:t>Sorularda “Aziz okuyucum…” ve “hepimiz…” gibi ifadeler anlatıcı/persona okumayı gerektiriyor.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77240" y="1325880"/>
            <a:ext cx="297180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6" name="Text 4"/>
          <p:cNvSpPr/>
          <p:nvPr/>
        </p:nvSpPr>
        <p:spPr>
          <a:xfrm>
            <a:off x="923544" y="1453896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96028"/>
                </a:solidFill>
              </a:rPr>
              <a:t>Doğrudan hitap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23544" y="1746504"/>
            <a:ext cx="267919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Okuru metnin içine çeker; anlatıcının kendini açıklama ihtiyacını gösterir.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069080" y="1325880"/>
            <a:ext cx="297180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4215384" y="1453896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Birinci çoğul şahıs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215384" y="1746504"/>
            <a:ext cx="267919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“Biz” kurarak ortak deneyim, ortak suç veya ortak alışkanlık hissi yaratır.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360920" y="1325880"/>
            <a:ext cx="297180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7507224" y="1453896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96A56"/>
                </a:solidFill>
              </a:rPr>
              <a:t>Anlatıcı yorumu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07224" y="1746504"/>
            <a:ext cx="267919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Metnin olay dışına çıkıp okuru yönlendirdiği anları görünür kılar.</a:t>
            </a:r>
            <a:endParaRPr lang="en-US" sz="1100" dirty="0"/>
          </a:p>
        </p:txBody>
      </p:sp>
      <p:pic>
        <p:nvPicPr>
          <p:cNvPr id="14" name="Image 0" descr="/mnt/data/IMG_9155.jpg"/>
          <p:cNvPicPr>
            <a:picLocks noChangeAspect="1"/>
          </p:cNvPicPr>
          <p:nvPr/>
        </p:nvPicPr>
        <p:blipFill>
          <a:blip r:embed="rId3"/>
          <a:srcRect l="6000" t="20000" r="4909" b="45000"/>
          <a:stretch/>
        </p:blipFill>
        <p:spPr>
          <a:xfrm>
            <a:off x="868680" y="3337560"/>
            <a:ext cx="3840480" cy="20116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532120" y="326440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9B2B"/>
                </a:solidFill>
              </a:rPr>
              <a:t>•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5788152" y="324612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1C1C1C"/>
                </a:solidFill>
              </a:rPr>
              <a:t>Şu</a:t>
            </a:r>
            <a:r>
              <a:rPr lang="en-US" sz="1100" b="1" dirty="0">
                <a:solidFill>
                  <a:srgbClr val="1C1C1C"/>
                </a:solidFill>
              </a:rPr>
              <a:t> üç </a:t>
            </a:r>
            <a:r>
              <a:rPr lang="en-US" sz="1100" b="1" dirty="0" err="1">
                <a:solidFill>
                  <a:srgbClr val="1C1C1C"/>
                </a:solidFill>
              </a:rPr>
              <a:t>soruyu</a:t>
            </a:r>
            <a:r>
              <a:rPr lang="en-US" sz="1100" b="1" dirty="0">
                <a:solidFill>
                  <a:srgbClr val="1C1C1C"/>
                </a:solidFill>
              </a:rPr>
              <a:t> </a:t>
            </a:r>
            <a:r>
              <a:rPr lang="en-US" sz="1100" b="1" dirty="0" err="1">
                <a:solidFill>
                  <a:srgbClr val="1C1C1C"/>
                </a:solidFill>
              </a:rPr>
              <a:t>ezberleyin</a:t>
            </a:r>
            <a:r>
              <a:rPr lang="en-US" sz="1100" b="1" dirty="0">
                <a:solidFill>
                  <a:srgbClr val="1C1C1C"/>
                </a:solidFill>
              </a:rPr>
              <a:t>:</a:t>
            </a:r>
            <a:endParaRPr lang="en-US" sz="1100" b="1" dirty="0"/>
          </a:p>
        </p:txBody>
      </p:sp>
      <p:sp>
        <p:nvSpPr>
          <p:cNvPr id="17" name="Text 14"/>
          <p:cNvSpPr/>
          <p:nvPr/>
        </p:nvSpPr>
        <p:spPr>
          <a:xfrm>
            <a:off x="5532120" y="367588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9B2B"/>
                </a:solidFill>
              </a:rPr>
              <a:t>•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788152" y="365760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Kim konuşuyor?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5532120" y="408736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9B2B"/>
                </a:solidFill>
              </a:rPr>
              <a:t>•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5788152" y="40690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Kime konuşuyor?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5532120" y="449884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9B2B"/>
                </a:solidFill>
              </a:rPr>
              <a:t>•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5788152" y="448056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Bu hitap okurda ne değiştiriyor?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4" name="Text 21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11</a:t>
            </a:r>
            <a:endParaRPr lang="en-US" sz="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Dil çözümleme sözlüğü: cevabı derinleştiren kelimeler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A6258"/>
                </a:solidFill>
              </a:rPr>
              <a:t>Öğrencinin sözcük hazinesi, cevabın kalitesini doğrudan belirler.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731520" y="141732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41248" y="150418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96028"/>
                </a:solidFill>
              </a:rPr>
              <a:t>sözcük seçimi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971800" y="141732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4800"/>
          </a:p>
        </p:txBody>
      </p:sp>
      <p:sp>
        <p:nvSpPr>
          <p:cNvPr id="8" name="Text 6"/>
          <p:cNvSpPr/>
          <p:nvPr/>
        </p:nvSpPr>
        <p:spPr>
          <a:xfrm>
            <a:off x="3081528" y="150418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6F6D"/>
                </a:solidFill>
              </a:rPr>
              <a:t>benzetme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212080" y="141732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4800"/>
          </a:p>
        </p:txBody>
      </p:sp>
      <p:sp>
        <p:nvSpPr>
          <p:cNvPr id="10" name="Text 8"/>
          <p:cNvSpPr/>
          <p:nvPr/>
        </p:nvSpPr>
        <p:spPr>
          <a:xfrm>
            <a:off x="5321808" y="150418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96A56"/>
                </a:solidFill>
              </a:rPr>
              <a:t>mecaz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452360" y="141732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7562088" y="150418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9B2B"/>
                </a:solidFill>
              </a:rPr>
              <a:t>imge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692640" y="141732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12"/>
          <p:cNvSpPr/>
          <p:nvPr/>
        </p:nvSpPr>
        <p:spPr>
          <a:xfrm>
            <a:off x="9802368" y="150418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C3D2B"/>
                </a:solidFill>
              </a:rPr>
              <a:t>tekrar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1520" y="214884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4"/>
          <p:cNvSpPr/>
          <p:nvPr/>
        </p:nvSpPr>
        <p:spPr>
          <a:xfrm>
            <a:off x="841248" y="223570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96028"/>
                </a:solidFill>
              </a:rPr>
              <a:t>karşıtlık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2971800" y="214884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3081528" y="223570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6F6D"/>
                </a:solidFill>
              </a:rPr>
              <a:t>retorik soru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212080" y="214884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8"/>
          <p:cNvSpPr/>
          <p:nvPr/>
        </p:nvSpPr>
        <p:spPr>
          <a:xfrm>
            <a:off x="5321808" y="223570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96A56"/>
                </a:solidFill>
              </a:rPr>
              <a:t>cümle ritmi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452360" y="214884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20"/>
          <p:cNvSpPr/>
          <p:nvPr/>
        </p:nvSpPr>
        <p:spPr>
          <a:xfrm>
            <a:off x="7562088" y="223570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9B2B"/>
                </a:solidFill>
              </a:rPr>
              <a:t>listeleme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692640" y="214884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Text 22"/>
          <p:cNvSpPr/>
          <p:nvPr/>
        </p:nvSpPr>
        <p:spPr>
          <a:xfrm>
            <a:off x="9802368" y="223570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C3D2B"/>
                </a:solidFill>
              </a:rPr>
              <a:t>doğrudan hitap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31520" y="288036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Text 24"/>
          <p:cNvSpPr/>
          <p:nvPr/>
        </p:nvSpPr>
        <p:spPr>
          <a:xfrm>
            <a:off x="841248" y="296722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96028"/>
                </a:solidFill>
              </a:rPr>
              <a:t>ironi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2971800" y="288036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8" name="Text 26"/>
          <p:cNvSpPr/>
          <p:nvPr/>
        </p:nvSpPr>
        <p:spPr>
          <a:xfrm>
            <a:off x="3081528" y="296722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6F6D"/>
                </a:solidFill>
              </a:rPr>
              <a:t>ton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212080" y="288036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Text 28"/>
          <p:cNvSpPr/>
          <p:nvPr/>
        </p:nvSpPr>
        <p:spPr>
          <a:xfrm>
            <a:off x="5321808" y="296722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96A56"/>
                </a:solidFill>
              </a:rPr>
              <a:t>anlatıcı mesafesi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452360" y="288036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2" name="Text 30"/>
          <p:cNvSpPr/>
          <p:nvPr/>
        </p:nvSpPr>
        <p:spPr>
          <a:xfrm>
            <a:off x="7562088" y="296722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9B2B"/>
                </a:solidFill>
              </a:rPr>
              <a:t>noktalama etkisi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9692640" y="2880360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4" name="Text 32"/>
          <p:cNvSpPr/>
          <p:nvPr/>
        </p:nvSpPr>
        <p:spPr>
          <a:xfrm>
            <a:off x="9802368" y="2967228"/>
            <a:ext cx="16550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C3D2B"/>
                </a:solidFill>
              </a:rPr>
              <a:t>yapısal yığılma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51560" y="4892040"/>
            <a:ext cx="10058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2263A"/>
                </a:solidFill>
              </a:rPr>
              <a:t>Formül: “Yazar … kullanıyor.” + “Bu seçim … etkisi yaratıyor.” + “Çünkü metinde …”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37" name="Text 35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12</a:t>
            </a:r>
            <a:endParaRPr lang="en-US" sz="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Metin B/C: kurmaca dışı metinle düşünmek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Bu bölümde öğrenci aynı konuyu iki farklı gözle okur; sonra bilgiyi yeni bir forma taşır.</a:t>
            </a:r>
            <a:endParaRPr lang="en-US" sz="820" dirty="0"/>
          </a:p>
        </p:txBody>
      </p:sp>
      <p:pic>
        <p:nvPicPr>
          <p:cNvPr id="5" name="Image 0" descr="/mnt/data/a_high_resolution_top_down_slightly_angled_overh.png"/>
          <p:cNvPicPr>
            <a:picLocks noChangeAspect="1"/>
          </p:cNvPicPr>
          <p:nvPr/>
        </p:nvPicPr>
        <p:blipFill>
          <a:blip r:embed="rId3"/>
          <a:srcRect l="29677" r="29677"/>
          <a:stretch/>
        </p:blipFill>
        <p:spPr>
          <a:xfrm>
            <a:off x="777240" y="1325880"/>
            <a:ext cx="2971800" cy="4114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43400" y="148132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7" name="Text 4"/>
          <p:cNvSpPr/>
          <p:nvPr/>
        </p:nvSpPr>
        <p:spPr>
          <a:xfrm>
            <a:off x="4599432" y="146304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Amaç: </a:t>
            </a:r>
            <a:r>
              <a:rPr lang="en-US" sz="1200" dirty="0">
                <a:solidFill>
                  <a:srgbClr val="1C1C1C"/>
                </a:solidFill>
              </a:rPr>
              <a:t>bilgilendirmek mi, ikna etmek mi?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343400" y="189280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9" name="Text 6"/>
          <p:cNvSpPr/>
          <p:nvPr/>
        </p:nvSpPr>
        <p:spPr>
          <a:xfrm>
            <a:off x="4599432" y="187452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Hedef kitle: </a:t>
            </a:r>
            <a:r>
              <a:rPr lang="en-US" sz="1200" dirty="0">
                <a:solidFill>
                  <a:srgbClr val="1C1C1C"/>
                </a:solidFill>
              </a:rPr>
              <a:t>kime sesleniyor?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343400" y="230428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11" name="Text 8"/>
          <p:cNvSpPr/>
          <p:nvPr/>
        </p:nvSpPr>
        <p:spPr>
          <a:xfrm>
            <a:off x="4599432" y="228600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Kanıt: </a:t>
            </a:r>
            <a:r>
              <a:rPr lang="en-US" sz="1200" dirty="0">
                <a:solidFill>
                  <a:srgbClr val="1C1C1C"/>
                </a:solidFill>
              </a:rPr>
              <a:t>veri, örnek, uzman görüşü, deneyim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343400" y="271576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4599432" y="269748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Tutum: </a:t>
            </a:r>
            <a:r>
              <a:rPr lang="en-US" sz="1200" dirty="0">
                <a:solidFill>
                  <a:srgbClr val="1C1C1C"/>
                </a:solidFill>
              </a:rPr>
              <a:t>nesnel, eleştirel, kaygılı, umutlu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343400" y="312724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4599432" y="310896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Güvenilirlik: </a:t>
            </a:r>
            <a:r>
              <a:rPr lang="en-US" sz="1200" dirty="0">
                <a:solidFill>
                  <a:srgbClr val="1C1C1C"/>
                </a:solidFill>
              </a:rPr>
              <a:t>bilgi mi, yorum mu, tahmin mi?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343400" y="353872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D99B2B"/>
                </a:solidFill>
              </a:rPr>
              <a:t>•</a:t>
            </a:r>
            <a:endParaRPr lang="en-US" sz="1020" dirty="0"/>
          </a:p>
        </p:txBody>
      </p:sp>
      <p:sp>
        <p:nvSpPr>
          <p:cNvPr id="17" name="Text 14"/>
          <p:cNvSpPr/>
          <p:nvPr/>
        </p:nvSpPr>
        <p:spPr>
          <a:xfrm>
            <a:off x="4599432" y="352044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C1C1C"/>
                </a:solidFill>
              </a:rPr>
              <a:t>Kullanılabilirlik: S</a:t>
            </a:r>
            <a:r>
              <a:rPr lang="en-US" sz="1200" dirty="0">
                <a:solidFill>
                  <a:srgbClr val="1C1C1C"/>
                </a:solidFill>
              </a:rPr>
              <a:t>3 için hangi fikir seçilir?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343400" y="5440680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96028"/>
                </a:solidFill>
              </a:rPr>
              <a:t>B ve C metinleri aynı konuyu tekrar etmemeli; aralarında üretken bir gerilim olmalı.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13</a:t>
            </a:r>
            <a:endParaRPr lang="en-US" sz="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Kurmaca dışı metin türleri: sınıfta neye bakacağız?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Şiir değilse sorun yok: metindeki “bilgi” ile “yazarın bilgiyi yorumlama biçimi”ni ayırmak gerekir.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658368" y="1417320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04672" y="1545336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6028"/>
                </a:solidFill>
              </a:rPr>
              <a:t>Makale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04672" y="1837944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iddia-kanıt-açıklama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007608" y="1417320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6153912" y="1545336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Köşe yazısı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153912" y="1837944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1C1C1C"/>
                </a:solidFill>
              </a:rPr>
              <a:t>tutum, ikna, önyargı</a:t>
            </a:r>
            <a:endParaRPr lang="en-US" sz="720" dirty="0"/>
          </a:p>
        </p:txBody>
      </p:sp>
      <p:sp>
        <p:nvSpPr>
          <p:cNvPr id="11" name="Shape 9"/>
          <p:cNvSpPr/>
          <p:nvPr/>
        </p:nvSpPr>
        <p:spPr>
          <a:xfrm>
            <a:off x="658368" y="2404872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804672" y="2532888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96A56"/>
                </a:solidFill>
              </a:rPr>
              <a:t>Deneme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04672" y="2825496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kişisel ses, düşünce akışı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07608" y="2404872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3"/>
          <p:cNvSpPr/>
          <p:nvPr/>
        </p:nvSpPr>
        <p:spPr>
          <a:xfrm>
            <a:off x="6153912" y="2532888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9B2B"/>
                </a:solidFill>
              </a:rPr>
              <a:t>Blog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153912" y="2825496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1C1C1C"/>
                </a:solidFill>
              </a:rPr>
              <a:t>hedef kitle, samimi ton</a:t>
            </a:r>
            <a:endParaRPr lang="en-US" sz="720" dirty="0"/>
          </a:p>
        </p:txBody>
      </p:sp>
      <p:sp>
        <p:nvSpPr>
          <p:cNvPr id="17" name="Shape 15"/>
          <p:cNvSpPr/>
          <p:nvPr/>
        </p:nvSpPr>
        <p:spPr>
          <a:xfrm>
            <a:off x="658368" y="3392424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804672" y="3520440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B96028"/>
                </a:solidFill>
              </a:rPr>
              <a:t>İnceleme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04672" y="3813048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ölçüt, yargı, gerekçe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07608" y="3392424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9"/>
          <p:cNvSpPr/>
          <p:nvPr/>
        </p:nvSpPr>
        <p:spPr>
          <a:xfrm>
            <a:off x="6153912" y="3520440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Röportaj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153912" y="3813048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deneyim, uzmanlık, bakış açısı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58368" y="4379976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Text 22"/>
          <p:cNvSpPr/>
          <p:nvPr/>
        </p:nvSpPr>
        <p:spPr>
          <a:xfrm>
            <a:off x="804672" y="4507992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96A56"/>
                </a:solidFill>
              </a:rPr>
              <a:t>Popüler bilim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04672" y="4800600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sadeleştirme, neden-sonuç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007608" y="4379976"/>
            <a:ext cx="4754880" cy="685800"/>
          </a:xfrm>
          <a:prstGeom prst="roundRect">
            <a:avLst>
              <a:gd name="adj" fmla="val 120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4000"/>
          </a:p>
        </p:txBody>
      </p:sp>
      <p:sp>
        <p:nvSpPr>
          <p:cNvPr id="27" name="Text 25"/>
          <p:cNvSpPr/>
          <p:nvPr/>
        </p:nvSpPr>
        <p:spPr>
          <a:xfrm>
            <a:off x="6153912" y="4507992"/>
            <a:ext cx="44622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9B2B"/>
                </a:solidFill>
              </a:rPr>
              <a:t>Görüş yazısı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153912" y="4800600"/>
            <a:ext cx="4462272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olgu-yorum-tahmin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30" name="Text 28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14</a:t>
            </a:r>
            <a:endParaRPr lang="en-US" sz="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Directed Writing: dört formu otomatikleştirmek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Öğrenci yeni bilgi üretemez; metindeki fikirleri seçer, değerlendirir ve verilen forma dönüştürür.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777240" y="1417320"/>
            <a:ext cx="2148840" cy="2240280"/>
          </a:xfrm>
          <a:prstGeom prst="roundRect">
            <a:avLst>
              <a:gd name="adj" fmla="val 383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923544" y="1545336"/>
            <a:ext cx="1856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96028"/>
                </a:solidFill>
              </a:rPr>
              <a:t>E-posta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23544" y="1837944"/>
            <a:ext cx="1856232" cy="1728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Muhatap netliği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uygun kayıt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amaç odaklılık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429000" y="1417320"/>
            <a:ext cx="2148840" cy="2240280"/>
          </a:xfrm>
          <a:prstGeom prst="roundRect">
            <a:avLst>
              <a:gd name="adj" fmla="val 383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4800"/>
          </a:p>
        </p:txBody>
      </p:sp>
      <p:sp>
        <p:nvSpPr>
          <p:cNvPr id="9" name="Text 7"/>
          <p:cNvSpPr/>
          <p:nvPr/>
        </p:nvSpPr>
        <p:spPr>
          <a:xfrm>
            <a:off x="3575304" y="1545336"/>
            <a:ext cx="1856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B6F6D"/>
                </a:solidFill>
              </a:rPr>
              <a:t>Rapor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3575304" y="1837944"/>
            <a:ext cx="1856232" cy="1728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Başlıklar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nesnel düzen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öneri / sonuç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080760" y="1417320"/>
            <a:ext cx="2148840" cy="2240280"/>
          </a:xfrm>
          <a:prstGeom prst="roundRect">
            <a:avLst>
              <a:gd name="adj" fmla="val 383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6227064" y="1545336"/>
            <a:ext cx="1856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496A56"/>
                </a:solidFill>
              </a:rPr>
              <a:t>Makale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227064" y="1837944"/>
            <a:ext cx="1856232" cy="1728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Okur ilgisi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fikir akışı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etkili sonuç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732520" y="1417320"/>
            <a:ext cx="2148840" cy="2240280"/>
          </a:xfrm>
          <a:prstGeom prst="roundRect">
            <a:avLst>
              <a:gd name="adj" fmla="val 383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3"/>
          <p:cNvSpPr/>
          <p:nvPr/>
        </p:nvSpPr>
        <p:spPr>
          <a:xfrm>
            <a:off x="8878824" y="1545336"/>
            <a:ext cx="1856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99B2B"/>
                </a:solidFill>
              </a:rPr>
              <a:t>Konuşma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878824" y="1837944"/>
            <a:ext cx="1856232" cy="1728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Hitap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retorik vurgu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C1C1C"/>
                </a:solidFill>
              </a:rPr>
              <a:t>ikna edici ritim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88720" y="4800600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2263A"/>
                </a:solidFill>
              </a:rPr>
              <a:t>250–350 sözcük • 15 puan içerik + 10 puan dil becerisi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19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15</a:t>
            </a:r>
            <a:endParaRPr lang="en-US" sz="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Geçen </a:t>
            </a:r>
            <a:r>
              <a:rPr lang="en-US" sz="1800" b="1" dirty="0" err="1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senenin</a:t>
            </a: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S3’ü: konuşma metni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Form bilgisi tek başına yetmez; öğrencinin avantaj/dezavantaj/görüş dengesini kurması gerekir.</a:t>
            </a:r>
            <a:endParaRPr lang="en-US" sz="820" dirty="0"/>
          </a:p>
        </p:txBody>
      </p:sp>
      <p:pic>
        <p:nvPicPr>
          <p:cNvPr id="5" name="Image 0" descr="/mnt/data/IMG_9157.jpg"/>
          <p:cNvPicPr>
            <a:picLocks noChangeAspect="1"/>
          </p:cNvPicPr>
          <p:nvPr/>
        </p:nvPicPr>
        <p:blipFill>
          <a:blip r:embed="rId3"/>
          <a:srcRect l="2000" r="-6673"/>
          <a:stretch/>
        </p:blipFill>
        <p:spPr>
          <a:xfrm>
            <a:off x="749808" y="1417320"/>
            <a:ext cx="3840480" cy="48920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74920" y="150876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7" name="Text 4"/>
          <p:cNvSpPr/>
          <p:nvPr/>
        </p:nvSpPr>
        <p:spPr>
          <a:xfrm>
            <a:off x="5221224" y="1636776"/>
            <a:ext cx="2404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96028"/>
                </a:solidFill>
              </a:rPr>
              <a:t>Rol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221224" y="1929384"/>
            <a:ext cx="240487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Kooperatif üyesi olarak ortaklara konuşma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8092440" y="150876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7200"/>
          </a:p>
        </p:txBody>
      </p:sp>
      <p:sp>
        <p:nvSpPr>
          <p:cNvPr id="10" name="Text 7"/>
          <p:cNvSpPr/>
          <p:nvPr/>
        </p:nvSpPr>
        <p:spPr>
          <a:xfrm>
            <a:off x="8238744" y="1636776"/>
            <a:ext cx="2404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6F6D"/>
                </a:solidFill>
              </a:rPr>
              <a:t>İçerik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38744" y="1929384"/>
            <a:ext cx="240487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Avantaj + dezavantaj + kendi görüşü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074920" y="292608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3" name="Text 10"/>
          <p:cNvSpPr/>
          <p:nvPr/>
        </p:nvSpPr>
        <p:spPr>
          <a:xfrm>
            <a:off x="5221224" y="3054096"/>
            <a:ext cx="2404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96A56"/>
                </a:solidFill>
              </a:rPr>
              <a:t>Sınır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221224" y="3346704"/>
            <a:ext cx="240487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Yalnızca B ve C metinlerindeki bilgiler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8092440" y="292608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8238744" y="3054096"/>
            <a:ext cx="24048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9B2B"/>
                </a:solidFill>
              </a:rPr>
              <a:t>Dil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238744" y="3346704"/>
            <a:ext cx="2404872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Kendi sözcükleri + konuşma formu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074920" y="5074920"/>
            <a:ext cx="5943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2263A"/>
                </a:solidFill>
              </a:rPr>
              <a:t>Ders içi uygulama: B ve C’den 8 fikir seçtirin; her fikrin yanına “avantaj / dezavantaj / görüşe destek” etiketi koydurun.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16</a:t>
            </a:r>
            <a:endParaRPr lang="en-US" sz="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Metin B/C eşleştirme: tekrar değil, gerilim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İyi çift: aynı tema + farklı vurgu + kullanılabilir fikir + karşılaştırılabilir tutum.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822960" y="1463040"/>
            <a:ext cx="4709160" cy="777240"/>
          </a:xfrm>
          <a:prstGeom prst="roundRect">
            <a:avLst>
              <a:gd name="adj" fmla="val 1058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969264" y="1591056"/>
            <a:ext cx="4416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96028"/>
                </a:solidFill>
              </a:rPr>
              <a:t>Makale + Köşe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9264" y="1883664"/>
            <a:ext cx="4416552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veri ↔ yorum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1463040"/>
            <a:ext cx="4709160" cy="777240"/>
          </a:xfrm>
          <a:prstGeom prst="roundRect">
            <a:avLst>
              <a:gd name="adj" fmla="val 1058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6318504" y="1591056"/>
            <a:ext cx="4416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6F6D"/>
                </a:solidFill>
              </a:rPr>
              <a:t>Popüler Bilim + Blog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18504" y="1883664"/>
            <a:ext cx="4416552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açıklama ↔ deneyim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2960" y="2505456"/>
            <a:ext cx="4709160" cy="777240"/>
          </a:xfrm>
          <a:prstGeom prst="roundRect">
            <a:avLst>
              <a:gd name="adj" fmla="val 1058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969264" y="2633472"/>
            <a:ext cx="4416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96A56"/>
                </a:solidFill>
              </a:rPr>
              <a:t>Röportaj + Makale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69264" y="2926080"/>
            <a:ext cx="4416552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insan sesi ↔ editoryal çerçeve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72200" y="2505456"/>
            <a:ext cx="4709160" cy="777240"/>
          </a:xfrm>
          <a:prstGeom prst="roundRect">
            <a:avLst>
              <a:gd name="adj" fmla="val 1058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3"/>
          <p:cNvSpPr/>
          <p:nvPr/>
        </p:nvSpPr>
        <p:spPr>
          <a:xfrm>
            <a:off x="6318504" y="2633472"/>
            <a:ext cx="4416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9B2B"/>
                </a:solidFill>
              </a:rPr>
              <a:t>Review + Görüş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18504" y="2926080"/>
            <a:ext cx="4416552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ölçüt ↔ tutum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22960" y="3547872"/>
            <a:ext cx="4709160" cy="777240"/>
          </a:xfrm>
          <a:prstGeom prst="roundRect">
            <a:avLst>
              <a:gd name="adj" fmla="val 1058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969264" y="3675888"/>
            <a:ext cx="4416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C3D2B"/>
                </a:solidFill>
              </a:rPr>
              <a:t>İki makale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69264" y="3968496"/>
            <a:ext cx="4416552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farklı çözüm önerileri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43000" y="5349240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2263A"/>
                </a:solidFill>
              </a:rPr>
              <a:t>İyi çift; aynı tema + farklı vurgu + kullanılabilir fikir + karşılaştırılabilir tutum.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2" name="Text 20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17</a:t>
            </a:r>
            <a:endParaRPr lang="en-US" sz="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Her metin için 8 adımlık okuma rutini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Öğrenci bu rutini ezberlediğinde tür değişse bile okuma davranışı bozulmaz.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777240" y="2331720"/>
            <a:ext cx="1078992" cy="530352"/>
          </a:xfrm>
          <a:prstGeom prst="chevron">
            <a:avLst/>
          </a:prstGeom>
          <a:solidFill>
            <a:srgbClr val="B9602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4124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Tür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7" name="Shape 5"/>
          <p:cNvSpPr/>
          <p:nvPr/>
        </p:nvSpPr>
        <p:spPr>
          <a:xfrm>
            <a:off x="2194560" y="2331720"/>
            <a:ext cx="1078992" cy="530352"/>
          </a:xfrm>
          <a:prstGeom prst="chevron">
            <a:avLst/>
          </a:prstGeom>
          <a:solidFill>
            <a:srgbClr val="2B6F6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Text 6"/>
          <p:cNvSpPr/>
          <p:nvPr/>
        </p:nvSpPr>
        <p:spPr>
          <a:xfrm>
            <a:off x="225856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Amaç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9" name="Shape 7"/>
          <p:cNvSpPr/>
          <p:nvPr/>
        </p:nvSpPr>
        <p:spPr>
          <a:xfrm>
            <a:off x="3611880" y="2331720"/>
            <a:ext cx="1078992" cy="530352"/>
          </a:xfrm>
          <a:prstGeom prst="chevron">
            <a:avLst/>
          </a:prstGeom>
          <a:solidFill>
            <a:srgbClr val="496A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8"/>
          <p:cNvSpPr/>
          <p:nvPr/>
        </p:nvSpPr>
        <p:spPr>
          <a:xfrm>
            <a:off x="367588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Hedef kitle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11" name="Shape 9"/>
          <p:cNvSpPr/>
          <p:nvPr/>
        </p:nvSpPr>
        <p:spPr>
          <a:xfrm>
            <a:off x="5029200" y="2331720"/>
            <a:ext cx="1078992" cy="530352"/>
          </a:xfrm>
          <a:prstGeom prst="chevron">
            <a:avLst/>
          </a:prstGeom>
          <a:solidFill>
            <a:srgbClr val="D99B2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509320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Ana fikir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46520" y="2331720"/>
            <a:ext cx="1078992" cy="530352"/>
          </a:xfrm>
          <a:prstGeom prst="chevron">
            <a:avLst/>
          </a:prstGeom>
          <a:solidFill>
            <a:srgbClr val="B9602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12"/>
          <p:cNvSpPr/>
          <p:nvPr/>
        </p:nvSpPr>
        <p:spPr>
          <a:xfrm>
            <a:off x="651052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Kanıt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863840" y="2331720"/>
            <a:ext cx="1078992" cy="530352"/>
          </a:xfrm>
          <a:prstGeom prst="chevron">
            <a:avLst/>
          </a:prstGeom>
          <a:solidFill>
            <a:srgbClr val="2B6F6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4"/>
          <p:cNvSpPr/>
          <p:nvPr/>
        </p:nvSpPr>
        <p:spPr>
          <a:xfrm>
            <a:off x="792784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Tutum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281160" y="2331720"/>
            <a:ext cx="1078992" cy="530352"/>
          </a:xfrm>
          <a:prstGeom prst="chevron">
            <a:avLst/>
          </a:prstGeom>
          <a:solidFill>
            <a:srgbClr val="496A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934516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Dil / yapı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698480" y="2331720"/>
            <a:ext cx="1078992" cy="530352"/>
          </a:xfrm>
          <a:prstGeom prst="chevron">
            <a:avLst/>
          </a:prstGeom>
          <a:solidFill>
            <a:srgbClr val="D99B2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8"/>
          <p:cNvSpPr/>
          <p:nvPr/>
        </p:nvSpPr>
        <p:spPr>
          <a:xfrm>
            <a:off x="10762488" y="2532888"/>
            <a:ext cx="82296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000000"/>
                </a:highlight>
              </a:rPr>
              <a:t>Etki</a:t>
            </a:r>
            <a:endParaRPr lang="en-US" sz="1200" dirty="0">
              <a:highlight>
                <a:srgbClr val="000000"/>
              </a:highlight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54480" y="3794760"/>
            <a:ext cx="8961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2263A"/>
                </a:solidFill>
              </a:rPr>
              <a:t>Öğrenci bu rutini ezberlediğinde tür değişse bile okuma davranışı bozulmaz.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920240" y="437083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A6258"/>
                </a:solidFill>
              </a:rPr>
              <a:t>Bu yüzden derslerde “metin türü bilgisi” ayrı bir konu değil; her okumanın içine gömülü bir araç olmalı.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4" name="Text 22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18</a:t>
            </a:r>
            <a:endParaRPr lang="en-US" sz="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Sınıfta hemen uygulanabilecek etkinlikler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Amaç: öğrenciyi pasif okuyucudan kanıt seçen ve metinle düşünen okura dönüştürmek.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749808" y="14173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59536" y="15041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96028"/>
                </a:solidFill>
              </a:rPr>
              <a:t>Tür Dedektifi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584448" y="14173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Text 6"/>
          <p:cNvSpPr/>
          <p:nvPr/>
        </p:nvSpPr>
        <p:spPr>
          <a:xfrm>
            <a:off x="3694176" y="15041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B6F6D"/>
                </a:solidFill>
              </a:rPr>
              <a:t>Olgu–Yorum–Çıkarım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49808" y="21031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4000"/>
          </a:p>
        </p:txBody>
      </p:sp>
      <p:sp>
        <p:nvSpPr>
          <p:cNvPr id="10" name="Text 8"/>
          <p:cNvSpPr/>
          <p:nvPr/>
        </p:nvSpPr>
        <p:spPr>
          <a:xfrm>
            <a:off x="859536" y="21899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96A56"/>
                </a:solidFill>
              </a:rPr>
              <a:t>Tutum Termometresi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584448" y="21031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3694176" y="21899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9B2B"/>
                </a:solidFill>
              </a:rPr>
              <a:t>İddia–Kanıt–Açıklama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49808" y="27889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12"/>
          <p:cNvSpPr/>
          <p:nvPr/>
        </p:nvSpPr>
        <p:spPr>
          <a:xfrm>
            <a:off x="859536" y="28757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96028"/>
                </a:solidFill>
              </a:rPr>
              <a:t>Dil Avı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584448" y="27889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4"/>
          <p:cNvSpPr/>
          <p:nvPr/>
        </p:nvSpPr>
        <p:spPr>
          <a:xfrm>
            <a:off x="3694176" y="28757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B6F6D"/>
                </a:solidFill>
              </a:rPr>
              <a:t>Metinler Arası Köprü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49808" y="34747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859536" y="35615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96A56"/>
                </a:solidFill>
              </a:rPr>
              <a:t>250 Kelimeye Hazırlık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584448" y="3474720"/>
            <a:ext cx="2331720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8"/>
          <p:cNvSpPr/>
          <p:nvPr/>
        </p:nvSpPr>
        <p:spPr>
          <a:xfrm>
            <a:off x="3694176" y="3561588"/>
            <a:ext cx="2112264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9B2B"/>
                </a:solidFill>
              </a:rPr>
              <a:t>Yanlış Cevap Tamiri</a:t>
            </a:r>
            <a:endParaRPr lang="en-US" sz="1200" dirty="0"/>
          </a:p>
        </p:txBody>
      </p:sp>
      <p:pic>
        <p:nvPicPr>
          <p:cNvPr id="21" name="Image 0" descr="/mnt/data/a_wide_bright_classroom_scene_in_a_modern_school.png"/>
          <p:cNvPicPr>
            <a:picLocks noChangeAspect="1"/>
          </p:cNvPicPr>
          <p:nvPr/>
        </p:nvPicPr>
        <p:blipFill>
          <a:blip r:embed="rId3"/>
          <a:srcRect l="5000" r="39772"/>
          <a:stretch/>
        </p:blipFill>
        <p:spPr>
          <a:xfrm>
            <a:off x="6629400" y="1005840"/>
            <a:ext cx="4800600" cy="489204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77240" y="5349240"/>
            <a:ext cx="5303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 err="1">
                <a:solidFill>
                  <a:srgbClr val="B96028"/>
                </a:solidFill>
              </a:rPr>
              <a:t>Özellikle</a:t>
            </a:r>
            <a:r>
              <a:rPr lang="en-US" sz="1050" b="1" dirty="0">
                <a:solidFill>
                  <a:srgbClr val="B96028"/>
                </a:solidFill>
              </a:rPr>
              <a:t> S2 için: “sanat adı + etki + kanıt” üçlüsü ayrı ayrı çalıştırılmalı.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4" name="Text 21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19</a:t>
            </a:r>
            <a:endParaRPr lang="en-US" sz="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1’in kalbi: metinle düşünmek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179576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A6258"/>
                </a:solidFill>
              </a:rPr>
              <a:t>Sınavın istediği şey tür ezberi değil; okuduğunu kanıtla yorumlayan ve verilen forma dönüştüren öğrencidir.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" y="161848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b="1" dirty="0">
                <a:solidFill>
                  <a:srgbClr val="D99B2B"/>
                </a:solidFill>
              </a:rPr>
              <a:t>•</a:t>
            </a:r>
            <a:endParaRPr lang="en-US" sz="112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</a:rPr>
              <a:t>Metin A: </a:t>
            </a:r>
            <a:r>
              <a:rPr lang="en-US" sz="1600" dirty="0">
                <a:solidFill>
                  <a:srgbClr val="1C1C1C"/>
                </a:solidFill>
              </a:rPr>
              <a:t>kurmaca metni çözümleme; açık/örtük anlam + dil ve etki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94360" y="2449399"/>
            <a:ext cx="1645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b="1" dirty="0">
                <a:solidFill>
                  <a:srgbClr val="D99B2B"/>
                </a:solidFill>
              </a:rPr>
              <a:t>•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850392" y="2595703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</a:rPr>
              <a:t>Metin B/C: </a:t>
            </a:r>
            <a:r>
              <a:rPr lang="en-US" sz="1600" dirty="0">
                <a:solidFill>
                  <a:srgbClr val="1C1C1C"/>
                </a:solidFill>
              </a:rPr>
              <a:t>iki kurmaca dışı metni karşılaştırma; seçme, değerlendirme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4360" y="3408125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b="1" dirty="0">
                <a:solidFill>
                  <a:srgbClr val="D99B2B"/>
                </a:solidFill>
              </a:rPr>
              <a:t>•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850392" y="3444902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</a:rPr>
              <a:t>Soru 3: </a:t>
            </a:r>
            <a:r>
              <a:rPr lang="en-US" sz="1600" dirty="0">
                <a:solidFill>
                  <a:srgbClr val="1C1C1C"/>
                </a:solidFill>
              </a:rPr>
              <a:t>metinden hareketle e-posta, rapor, makale veya konuşmaya dönüştürme</a:t>
            </a:r>
            <a:endParaRPr lang="en-US" sz="1600" dirty="0"/>
          </a:p>
        </p:txBody>
      </p:sp>
      <p:pic>
        <p:nvPicPr>
          <p:cNvPr id="11" name="Image 0" descr="/mnt/data/a_warm_high_detail_still_life_workspace_reading_s.png"/>
          <p:cNvPicPr>
            <a:picLocks noChangeAspect="1"/>
          </p:cNvPicPr>
          <p:nvPr/>
        </p:nvPicPr>
        <p:blipFill>
          <a:blip r:embed="rId3"/>
          <a:srcRect l="28335" r="28335"/>
          <a:stretch/>
        </p:blipFill>
        <p:spPr>
          <a:xfrm>
            <a:off x="7333488" y="914400"/>
            <a:ext cx="3977640" cy="51663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02</a:t>
            </a:r>
            <a:endParaRPr lang="en-US" sz="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Metin seçerken hızlı öğretmen rubriği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P1’e uygun metin: hem okunabilir hem de soru üretilebilir metindir.</a:t>
            </a:r>
            <a:endParaRPr lang="en-US" sz="820" dirty="0"/>
          </a:p>
        </p:txBody>
      </p:sp>
      <p:sp>
        <p:nvSpPr>
          <p:cNvPr id="5" name="Text 3"/>
          <p:cNvSpPr/>
          <p:nvPr/>
        </p:nvSpPr>
        <p:spPr>
          <a:xfrm>
            <a:off x="868680" y="14173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43000" y="14447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Anlaşılır ama yüzeysel değil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080760" y="14173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355080" y="14447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Açık ve örtük anlam sorusu üretir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21031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21305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Dil/üslup malzemesi taşır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80760" y="21031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55080" y="21305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Yazar tutumu sezilebilir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68680" y="27889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3000" y="28163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Yaş ve bağlama uygun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080760" y="27889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355080" y="28163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Güncel / tartışmaya açık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68680" y="34747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5021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B/C için karşılaştırılabilir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080760" y="3474720"/>
            <a:ext cx="201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✓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55080" y="35021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Soru bilgi bulmanın ötesine geçer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43000" y="534924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96028"/>
                </a:solidFill>
              </a:rPr>
              <a:t>Yeni eklenen kontrol: Metin cümle yapısı, noktalama, anlatıcı sesi ve okurla ilişki üzerine soru üretmeye izin veriyor mu?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3" name="Text 21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20</a:t>
            </a:r>
            <a:endParaRPr lang="en-US" sz="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226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arm_natural_light_classroom_study_scene_wide.png"/>
          <p:cNvPicPr>
            <a:picLocks noChangeAspect="1"/>
          </p:cNvPicPr>
          <p:nvPr/>
        </p:nvPicPr>
        <p:blipFill>
          <a:blip r:embed="rId3"/>
          <a:srcRect l="8000" r="46376"/>
          <a:stretch/>
        </p:blipFill>
        <p:spPr>
          <a:xfrm>
            <a:off x="6629400" y="0"/>
            <a:ext cx="55595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713232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b="1" dirty="0">
                <a:solidFill>
                  <a:srgbClr val="D99B2B"/>
                </a:solidFill>
              </a:rPr>
              <a:t>DERS AKIŞI ÖNERISI</a:t>
            </a:r>
            <a:endParaRPr lang="en-US" sz="580" dirty="0"/>
          </a:p>
        </p:txBody>
      </p:sp>
      <p:sp>
        <p:nvSpPr>
          <p:cNvPr id="4" name="Text 1"/>
          <p:cNvSpPr/>
          <p:nvPr/>
        </p:nvSpPr>
        <p:spPr>
          <a:xfrm>
            <a:off x="658368" y="1463040"/>
            <a:ext cx="50749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Tür → Okuma →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Dil/Yapı → Yazma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731520" y="3063240"/>
            <a:ext cx="1188720" cy="1325880"/>
          </a:xfrm>
          <a:prstGeom prst="roundRect">
            <a:avLst>
              <a:gd name="adj" fmla="val 6923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877824" y="3191256"/>
            <a:ext cx="896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B96028"/>
                </a:solidFill>
              </a:rPr>
              <a:t>1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877824" y="3483864"/>
            <a:ext cx="896112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Türü tanı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metni anla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2103120" y="3063240"/>
            <a:ext cx="1188720" cy="1325880"/>
          </a:xfrm>
          <a:prstGeom prst="roundRect">
            <a:avLst>
              <a:gd name="adj" fmla="val 6923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2249424" y="3191256"/>
            <a:ext cx="896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2B6F6D"/>
                </a:solidFill>
              </a:rPr>
              <a:t>2</a:t>
            </a:r>
            <a:endParaRPr lang="en-US" sz="820" dirty="0"/>
          </a:p>
        </p:txBody>
      </p:sp>
      <p:sp>
        <p:nvSpPr>
          <p:cNvPr id="10" name="Text 7"/>
          <p:cNvSpPr/>
          <p:nvPr/>
        </p:nvSpPr>
        <p:spPr>
          <a:xfrm>
            <a:off x="2249424" y="3483864"/>
            <a:ext cx="896112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Yakın oku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kanıt bul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3474720" y="3063240"/>
            <a:ext cx="1188720" cy="1325880"/>
          </a:xfrm>
          <a:prstGeom prst="roundRect">
            <a:avLst>
              <a:gd name="adj" fmla="val 6923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3621024" y="3191256"/>
            <a:ext cx="896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496A56"/>
                </a:solidFill>
              </a:rPr>
              <a:t>3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3621024" y="3483864"/>
            <a:ext cx="896112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Dil, yapı,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etkiyi kur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846320" y="3063240"/>
            <a:ext cx="1188720" cy="1325880"/>
          </a:xfrm>
          <a:prstGeom prst="roundRect">
            <a:avLst>
              <a:gd name="adj" fmla="val 6923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4400"/>
          </a:p>
        </p:txBody>
      </p:sp>
      <p:sp>
        <p:nvSpPr>
          <p:cNvPr id="15" name="Text 12"/>
          <p:cNvSpPr/>
          <p:nvPr/>
        </p:nvSpPr>
        <p:spPr>
          <a:xfrm>
            <a:off x="4992624" y="3191256"/>
            <a:ext cx="896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D99B2B"/>
                </a:solidFill>
              </a:rPr>
              <a:t>4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4992624" y="3483864"/>
            <a:ext cx="896112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1C1C1C"/>
                </a:solidFill>
              </a:rPr>
              <a:t>Form + kayıt</a:t>
            </a:r>
            <a:endParaRPr lang="en-US" sz="720" dirty="0"/>
          </a:p>
          <a:p>
            <a:pPr marL="0" indent="0">
              <a:buNone/>
            </a:pPr>
            <a:r>
              <a:rPr lang="en-US" sz="720" dirty="0">
                <a:solidFill>
                  <a:srgbClr val="1C1C1C"/>
                </a:solidFill>
              </a:rPr>
              <a:t>ile yaz</a:t>
            </a:r>
            <a:endParaRPr lang="en-US" sz="720" dirty="0"/>
          </a:p>
        </p:txBody>
      </p:sp>
      <p:sp>
        <p:nvSpPr>
          <p:cNvPr id="17" name="Text 14"/>
          <p:cNvSpPr/>
          <p:nvPr/>
        </p:nvSpPr>
        <p:spPr>
          <a:xfrm>
            <a:off x="749808" y="5074920"/>
            <a:ext cx="5166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DBC5"/>
                </a:solidFill>
              </a:rPr>
              <a:t>P1’de mesele türleri ezberletmek değil; metinle düşünen öğrenciyi yetiştirmek.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19" name="Text 16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21</a:t>
            </a:r>
            <a:endParaRPr lang="en-US" sz="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P1 mimarisi: üç metin, üç beceri hattı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Öğrenci farklı türleri aynı okuma refleksiyle değil, metnin amacına göre okumalı.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685800" y="1508760"/>
            <a:ext cx="2286000" cy="1920240"/>
          </a:xfrm>
          <a:prstGeom prst="roundRect">
            <a:avLst>
              <a:gd name="adj" fmla="val 428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6" name="Text 4"/>
          <p:cNvSpPr/>
          <p:nvPr/>
        </p:nvSpPr>
        <p:spPr>
          <a:xfrm>
            <a:off x="832104" y="1636776"/>
            <a:ext cx="1993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B96028"/>
                </a:solidFill>
              </a:rPr>
              <a:t>Metin A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832104" y="1929384"/>
            <a:ext cx="1993392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Kurmaca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850–950 sözcük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Anlama + dil/üslup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429000" y="1508760"/>
            <a:ext cx="2286000" cy="1920240"/>
          </a:xfrm>
          <a:prstGeom prst="roundRect">
            <a:avLst>
              <a:gd name="adj" fmla="val 428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3575304" y="1636776"/>
            <a:ext cx="1993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2B6F6D"/>
                </a:solidFill>
              </a:rPr>
              <a:t>Metin B</a:t>
            </a:r>
            <a:endParaRPr lang="en-US" sz="820" dirty="0"/>
          </a:p>
        </p:txBody>
      </p:sp>
      <p:sp>
        <p:nvSpPr>
          <p:cNvPr id="10" name="Text 8"/>
          <p:cNvSpPr/>
          <p:nvPr/>
        </p:nvSpPr>
        <p:spPr>
          <a:xfrm>
            <a:off x="3575304" y="1822972"/>
            <a:ext cx="1993392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Kurmaca dışı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B ile C toplam 750’ye kadar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Bilgi + görüş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172200" y="1508760"/>
            <a:ext cx="2286000" cy="1920240"/>
          </a:xfrm>
          <a:prstGeom prst="roundRect">
            <a:avLst>
              <a:gd name="adj" fmla="val 428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6318504" y="1636776"/>
            <a:ext cx="1993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496A56"/>
                </a:solidFill>
              </a:rPr>
              <a:t>Metin C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6318504" y="1929384"/>
            <a:ext cx="1993392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Kurmaca dışı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B ile </a:t>
            </a:r>
            <a:r>
              <a:rPr lang="en-US" dirty="0" err="1">
                <a:solidFill>
                  <a:srgbClr val="1C1C1C"/>
                </a:solidFill>
              </a:rPr>
              <a:t>tematik</a:t>
            </a:r>
            <a:r>
              <a:rPr lang="en-US" dirty="0">
                <a:solidFill>
                  <a:srgbClr val="1C1C1C"/>
                </a:solidFill>
              </a:rPr>
              <a:t> </a:t>
            </a:r>
            <a:r>
              <a:rPr lang="en-US" dirty="0" err="1">
                <a:solidFill>
                  <a:srgbClr val="1C1C1C"/>
                </a:solidFill>
              </a:rPr>
              <a:t>bağlantılı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Seçme + değerlendirme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8915400" y="1508760"/>
            <a:ext cx="2286000" cy="1920240"/>
          </a:xfrm>
          <a:prstGeom prst="roundRect">
            <a:avLst>
              <a:gd name="adj" fmla="val 428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15" name="Text 13"/>
          <p:cNvSpPr/>
          <p:nvPr/>
        </p:nvSpPr>
        <p:spPr>
          <a:xfrm>
            <a:off x="9061704" y="1636776"/>
            <a:ext cx="1993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D99B2B"/>
                </a:solidFill>
              </a:rPr>
              <a:t>S3</a:t>
            </a:r>
            <a:endParaRPr lang="en-US" sz="820" dirty="0"/>
          </a:p>
        </p:txBody>
      </p:sp>
      <p:sp>
        <p:nvSpPr>
          <p:cNvPr id="16" name="Text 14"/>
          <p:cNvSpPr/>
          <p:nvPr/>
        </p:nvSpPr>
        <p:spPr>
          <a:xfrm>
            <a:off x="9061704" y="1929384"/>
            <a:ext cx="1993392" cy="1408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Directed Writing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250–350 </a:t>
            </a:r>
            <a:r>
              <a:rPr lang="en-US" dirty="0" err="1">
                <a:solidFill>
                  <a:srgbClr val="1C1C1C"/>
                </a:solidFill>
              </a:rPr>
              <a:t>sözcük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1C1C"/>
                </a:solidFill>
              </a:rPr>
              <a:t>Amaç + hedef kitle + form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920240" y="43891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263A"/>
                </a:solidFill>
              </a:rPr>
              <a:t>Ders tasarımının iç sorusu: “Her metnin içinden ne anlatıyor?” değil; “okur üzerinde ne yapıyor?”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19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03</a:t>
            </a:r>
            <a:endParaRPr lang="en-US" sz="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 A: kurmacayı P1 gözüyle okumak</a:t>
            </a:r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A6258"/>
                </a:solidFill>
              </a:rPr>
              <a:t>Kurmaca metin yalnızca olay değildir; anlatıcının ve dilin okur üzerindeki etkisidir.</a:t>
            </a:r>
            <a:endParaRPr lang="en-US" sz="1200" dirty="0"/>
          </a:p>
        </p:txBody>
      </p:sp>
      <p:pic>
        <p:nvPicPr>
          <p:cNvPr id="5" name="Image 0" descr="/mnt/data/a_warm_high_detail_still_life_workspace_reading_s.png"/>
          <p:cNvPicPr>
            <a:picLocks noChangeAspect="1"/>
          </p:cNvPicPr>
          <p:nvPr/>
        </p:nvPicPr>
        <p:blipFill>
          <a:blip r:embed="rId3"/>
          <a:srcRect l="29282" r="29282"/>
          <a:stretch/>
        </p:blipFill>
        <p:spPr>
          <a:xfrm>
            <a:off x="731520" y="1325880"/>
            <a:ext cx="3063240" cy="41605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343400" y="146304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7" name="Text 4"/>
          <p:cNvSpPr/>
          <p:nvPr/>
        </p:nvSpPr>
        <p:spPr>
          <a:xfrm>
            <a:off x="4453128" y="154990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B6F6D"/>
                </a:solidFill>
              </a:rPr>
              <a:t>Anlatıcı ve bakış açısı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178040" y="146304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9" name="Text 6"/>
          <p:cNvSpPr/>
          <p:nvPr/>
        </p:nvSpPr>
        <p:spPr>
          <a:xfrm>
            <a:off x="7287768" y="154990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96A56"/>
                </a:solidFill>
              </a:rPr>
              <a:t>Karakter tutumu ve çatışma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43400" y="242316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11" name="Text 8"/>
          <p:cNvSpPr/>
          <p:nvPr/>
        </p:nvSpPr>
        <p:spPr>
          <a:xfrm>
            <a:off x="4453128" y="251002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B6F6D"/>
                </a:solidFill>
              </a:rPr>
              <a:t>Mekân / atmosfer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178040" y="242316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13" name="Text 10"/>
          <p:cNvSpPr/>
          <p:nvPr/>
        </p:nvSpPr>
        <p:spPr>
          <a:xfrm>
            <a:off x="7287768" y="251002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96A56"/>
                </a:solidFill>
              </a:rPr>
              <a:t>Sözcük seçimi ve imge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343400" y="338328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15" name="Text 12"/>
          <p:cNvSpPr/>
          <p:nvPr/>
        </p:nvSpPr>
        <p:spPr>
          <a:xfrm>
            <a:off x="4453128" y="347014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B6F6D"/>
                </a:solidFill>
              </a:rPr>
              <a:t>Yapı, ritim, gerilim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7178040" y="3383280"/>
            <a:ext cx="2267712" cy="310896"/>
          </a:xfrm>
          <a:prstGeom prst="roundRect">
            <a:avLst>
              <a:gd name="adj" fmla="val 23529"/>
            </a:avLst>
          </a:prstGeom>
          <a:solidFill>
            <a:srgbClr val="FFFDF8"/>
          </a:solidFill>
          <a:ln w="12700">
            <a:solidFill>
              <a:srgbClr val="DAC7AE"/>
            </a:solidFill>
            <a:prstDash val="solid"/>
          </a:ln>
        </p:spPr>
        <p:txBody>
          <a:bodyPr/>
          <a:lstStyle/>
          <a:p>
            <a:endParaRPr lang="tr-TR" sz="1200"/>
          </a:p>
        </p:txBody>
      </p:sp>
      <p:sp>
        <p:nvSpPr>
          <p:cNvPr id="17" name="Text 14"/>
          <p:cNvSpPr/>
          <p:nvPr/>
        </p:nvSpPr>
        <p:spPr>
          <a:xfrm>
            <a:off x="7287768" y="3470148"/>
            <a:ext cx="204825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96A56"/>
                </a:solidFill>
              </a:rPr>
              <a:t>Okur üzerindeki etki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389120" y="4800600"/>
            <a:ext cx="5440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96028"/>
                </a:solidFill>
              </a:rPr>
              <a:t>Altın soru: “Yazar bu etkiyi hangi dil ve yapı seçimleriyle kuruyor?”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A6258"/>
                </a:solidFill>
              </a:rPr>
              <a:t>04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 A için kurmaca tür havuzu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A6258"/>
                </a:solidFill>
              </a:rPr>
              <a:t>Seçilecek metin, sınav sorusuna dönüşebilecek dilsel ve yapısal malzeme taşımalı.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6" name="Text 4"/>
          <p:cNvSpPr/>
          <p:nvPr/>
        </p:nvSpPr>
        <p:spPr>
          <a:xfrm>
            <a:off x="832104" y="1453896"/>
            <a:ext cx="2221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96028"/>
                </a:solidFill>
              </a:rPr>
              <a:t>Öykü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32104" y="1746504"/>
            <a:ext cx="222199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Kırılma anı, çatışma, yoğun atmosfer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520440" y="132588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9" name="Text 7"/>
          <p:cNvSpPr/>
          <p:nvPr/>
        </p:nvSpPr>
        <p:spPr>
          <a:xfrm>
            <a:off x="3666744" y="1453896"/>
            <a:ext cx="2221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Roman bölümü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66744" y="1746504"/>
            <a:ext cx="222199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Karakter, anlatıcı mesafesi, bağlam ipuçları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85800" y="301752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2" name="Text 10"/>
          <p:cNvSpPr/>
          <p:nvPr/>
        </p:nvSpPr>
        <p:spPr>
          <a:xfrm>
            <a:off x="832104" y="3145536"/>
            <a:ext cx="2221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96A56"/>
                </a:solidFill>
              </a:rPr>
              <a:t>Drama bölümü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32104" y="3438144"/>
            <a:ext cx="222199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Diyalog, alt metin, güç ilişkisi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520440" y="301752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5" name="Text 13"/>
          <p:cNvSpPr/>
          <p:nvPr/>
        </p:nvSpPr>
        <p:spPr>
          <a:xfrm>
            <a:off x="3666744" y="3145536"/>
            <a:ext cx="2221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9B2B"/>
                </a:solidFill>
              </a:rPr>
              <a:t>Edebî anlatı / anı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66744" y="3438144"/>
            <a:ext cx="222199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Hafıza, duygu, temel bakış, duyusal ayrıntı</a:t>
            </a:r>
            <a:endParaRPr lang="en-US" sz="1100" dirty="0"/>
          </a:p>
        </p:txBody>
      </p:sp>
      <p:pic>
        <p:nvPicPr>
          <p:cNvPr id="17" name="Image 0" descr="/mnt/data/IMG_9153.jpg"/>
          <p:cNvPicPr>
            <a:picLocks noChangeAspect="1"/>
          </p:cNvPicPr>
          <p:nvPr/>
        </p:nvPicPr>
        <p:blipFill>
          <a:blip r:embed="rId3"/>
          <a:srcRect l="2000" r="14667"/>
          <a:stretch/>
        </p:blipFill>
        <p:spPr>
          <a:xfrm>
            <a:off x="7452360" y="1417320"/>
            <a:ext cx="3200400" cy="51206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713232" y="5230368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63A"/>
                </a:solidFill>
              </a:rPr>
              <a:t>Sınav pratiği: metin türü kadar soru tipinin istediği düşünme biçimi de öğretilmeli.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A6258"/>
                </a:solidFill>
              </a:rPr>
              <a:t>05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38517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Geçen </a:t>
            </a:r>
            <a:r>
              <a:rPr lang="en-US" sz="2800" b="1" dirty="0" err="1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senenin</a:t>
            </a:r>
            <a:r>
              <a:rPr lang="en-US" sz="2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Metin A soruları ne söylüyor?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38912" y="954311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4" name="Text 2"/>
          <p:cNvSpPr/>
          <p:nvPr/>
        </p:nvSpPr>
        <p:spPr>
          <a:xfrm>
            <a:off x="457199" y="1069848"/>
            <a:ext cx="6325437" cy="25794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A6258"/>
                </a:solidFill>
              </a:rPr>
              <a:t>Görünen tablo net: P1, “metni anladın mı?”dan hızlıca “yazar bunu nasıl kurdu?”ya geçiyor.</a:t>
            </a:r>
            <a:endParaRPr lang="en-US" sz="1200" dirty="0"/>
          </a:p>
        </p:txBody>
      </p:sp>
      <p:pic>
        <p:nvPicPr>
          <p:cNvPr id="5" name="Image 0" descr="/mnt/data/IMG_9154.jpg"/>
          <p:cNvPicPr>
            <a:picLocks noChangeAspect="1"/>
          </p:cNvPicPr>
          <p:nvPr/>
        </p:nvPicPr>
        <p:blipFill>
          <a:blip r:embed="rId3"/>
          <a:srcRect l="15455" r="15455"/>
          <a:stretch/>
        </p:blipFill>
        <p:spPr>
          <a:xfrm>
            <a:off x="685800" y="1417320"/>
            <a:ext cx="2606040" cy="50292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794760" y="141732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7" name="Text 4"/>
          <p:cNvSpPr/>
          <p:nvPr/>
        </p:nvSpPr>
        <p:spPr>
          <a:xfrm>
            <a:off x="3941064" y="1545336"/>
            <a:ext cx="3090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Anlama ve çıkarım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41064" y="1837944"/>
            <a:ext cx="309067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Gerekçe bulma, varsayımı belirleme, karakterin tutum değişimini açıklama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543800" y="141732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0" name="Text 7"/>
          <p:cNvSpPr/>
          <p:nvPr/>
        </p:nvSpPr>
        <p:spPr>
          <a:xfrm>
            <a:off x="7690104" y="1545336"/>
            <a:ext cx="3090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96A56"/>
                </a:solidFill>
              </a:rPr>
              <a:t>Metin içi kanıt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690104" y="1837944"/>
            <a:ext cx="309067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Cevapların mutlaka metindeki ayrıntıya dayanması bekleniyor.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794760" y="260604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3" name="Text 10"/>
          <p:cNvSpPr/>
          <p:nvPr/>
        </p:nvSpPr>
        <p:spPr>
          <a:xfrm>
            <a:off x="3941064" y="2734056"/>
            <a:ext cx="3090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96028"/>
                </a:solidFill>
              </a:rPr>
              <a:t>Söz sanatı ve etki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941064" y="3026664"/>
            <a:ext cx="309067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Kişileştirme, benzetme, mecaz ve bunların anlatıdaki işlevi soruluyor.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543800" y="260604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6" name="Text 13"/>
          <p:cNvSpPr/>
          <p:nvPr/>
        </p:nvSpPr>
        <p:spPr>
          <a:xfrm>
            <a:off x="7690104" y="2734056"/>
            <a:ext cx="3090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9B2B"/>
                </a:solidFill>
              </a:rPr>
              <a:t>Yapı ve noktalama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7690104" y="3026664"/>
            <a:ext cx="309067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Cümle akışı, üç nokta, sıralama ve noktalamanın atmosfer kurması ölçülüyor.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3794760" y="4069080"/>
            <a:ext cx="7132320" cy="96012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9" name="Text 16"/>
          <p:cNvSpPr/>
          <p:nvPr/>
        </p:nvSpPr>
        <p:spPr>
          <a:xfrm>
            <a:off x="3941064" y="4197096"/>
            <a:ext cx="6839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C3D2B"/>
                </a:solidFill>
              </a:rPr>
              <a:t>Yeni vurgu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3941064" y="4489704"/>
            <a:ext cx="68397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C1C1C"/>
                </a:solidFill>
              </a:rPr>
              <a:t>Sunumda dil/üslup vardı; ama cümle yapısı, noktalama, anlatıcı sesi ve “biz dili” daha görünür hâle getirilmeli.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A6258"/>
                </a:solidFill>
              </a:rPr>
              <a:t>06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Soru 1: açık anlamdan çıkarıma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Öğrenci cevap verirken “ben böyle düşündüm” değil, “metin bana bunu şuradan düşündürüyor” demeli.</a:t>
            </a:r>
            <a:endParaRPr lang="en-US" sz="820" dirty="0"/>
          </a:p>
        </p:txBody>
      </p:sp>
      <p:sp>
        <p:nvSpPr>
          <p:cNvPr id="5" name="Text 3"/>
          <p:cNvSpPr/>
          <p:nvPr/>
        </p:nvSpPr>
        <p:spPr>
          <a:xfrm>
            <a:off x="777240" y="138988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9B2B"/>
                </a:solidFill>
              </a:rPr>
              <a:t>•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33272" y="137160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C1C1C"/>
                </a:solidFill>
              </a:rPr>
              <a:t>Sebep-sonuç: </a:t>
            </a:r>
            <a:r>
              <a:rPr lang="en-US" sz="1400" dirty="0">
                <a:solidFill>
                  <a:srgbClr val="1C1C1C"/>
                </a:solidFill>
              </a:rPr>
              <a:t>“Neden sevmedi?”, “Neden böyle adlandırdı?”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180136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9B2B"/>
                </a:solidFill>
              </a:rPr>
              <a:t>•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33272" y="178308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C1C1C"/>
                </a:solidFill>
              </a:rPr>
              <a:t>Varsayım: </a:t>
            </a:r>
            <a:r>
              <a:rPr lang="en-US" sz="1400" dirty="0">
                <a:solidFill>
                  <a:srgbClr val="1C1C1C"/>
                </a:solidFill>
              </a:rPr>
              <a:t>karakterin bir konudaki ön kabulünü bulma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221284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9B2B"/>
                </a:solidFill>
              </a:rPr>
              <a:t>•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33272" y="219456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C1C1C"/>
                </a:solidFill>
              </a:rPr>
              <a:t>Tutum değişimi: </a:t>
            </a:r>
            <a:r>
              <a:rPr lang="en-US" sz="1400" dirty="0">
                <a:solidFill>
                  <a:srgbClr val="1C1C1C"/>
                </a:solidFill>
              </a:rPr>
              <a:t>bir deneyimin karakteri nasıl etkilediğini açıklama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77240" y="2624328"/>
            <a:ext cx="1645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9B2B"/>
                </a:solidFill>
              </a:rPr>
              <a:t>•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033272" y="260604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C1C1C"/>
                </a:solidFill>
              </a:rPr>
              <a:t>Metindeki dolaylı ipuçlarını kısa ve net cümleyle cevaba dönüştürme</a:t>
            </a:r>
            <a:endParaRPr lang="en-US" sz="1400" dirty="0"/>
          </a:p>
        </p:txBody>
      </p:sp>
      <p:pic>
        <p:nvPicPr>
          <p:cNvPr id="13" name="Image 0" descr="/mnt/data/IMG_9153.jpg"/>
          <p:cNvPicPr>
            <a:picLocks noChangeAspect="1"/>
          </p:cNvPicPr>
          <p:nvPr/>
        </p:nvPicPr>
        <p:blipFill>
          <a:blip r:embed="rId3"/>
          <a:srcRect t="18000" r="-120138" b="40000"/>
          <a:stretch/>
        </p:blipFill>
        <p:spPr>
          <a:xfrm>
            <a:off x="786384" y="4389120"/>
            <a:ext cx="5212080" cy="132588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720840" y="1371600"/>
            <a:ext cx="4480560" cy="3566160"/>
          </a:xfrm>
          <a:prstGeom prst="roundRect">
            <a:avLst>
              <a:gd name="adj" fmla="val 2308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6867144" y="1499616"/>
            <a:ext cx="4187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2B6F6D"/>
                </a:solidFill>
              </a:rPr>
              <a:t>Sınıf rutini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6867144" y="1792224"/>
            <a:ext cx="4187952" cy="3054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1C1C1C"/>
                </a:solidFill>
              </a:rPr>
              <a:t>1. Cevabı doğrudan yazma.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C1C1C"/>
                </a:solidFill>
              </a:rPr>
              <a:t>2. Önce “kanıt satırı” bul.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C1C1C"/>
                </a:solidFill>
              </a:rPr>
              <a:t>3. Kanıtın neyi gösterdiğini tek cümleyle açıkla.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C1C1C"/>
                </a:solidFill>
              </a:rPr>
              <a:t>4. Gereksiz özet yapma; soru kaç puansa o kadar yoğun cevap ver.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18" name="Text 15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07</a:t>
            </a:r>
            <a:endParaRPr lang="en-US" sz="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Soru 2: dil, yapı ve etki üçgeni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A6258"/>
                </a:solidFill>
              </a:rPr>
              <a:t>Dil sorusu, sanat adını buldurmak için değil; o sanatın metindeki işlevini açıklatmak için var.</a:t>
            </a:r>
            <a:endParaRPr lang="en-US" sz="1000" dirty="0"/>
          </a:p>
        </p:txBody>
      </p:sp>
      <p:pic>
        <p:nvPicPr>
          <p:cNvPr id="5" name="Image 0" descr="/mnt/data/IMG_9155.jpg"/>
          <p:cNvPicPr>
            <a:picLocks noChangeAspect="1"/>
          </p:cNvPicPr>
          <p:nvPr/>
        </p:nvPicPr>
        <p:blipFill>
          <a:blip r:embed="rId3"/>
          <a:srcRect r="3904"/>
          <a:stretch/>
        </p:blipFill>
        <p:spPr>
          <a:xfrm>
            <a:off x="685800" y="1417320"/>
            <a:ext cx="3657600" cy="5074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800600" y="1417320"/>
            <a:ext cx="2011680" cy="1051560"/>
          </a:xfrm>
          <a:prstGeom prst="roundRect">
            <a:avLst>
              <a:gd name="adj" fmla="val 782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7" name="Text 4"/>
          <p:cNvSpPr/>
          <p:nvPr/>
        </p:nvSpPr>
        <p:spPr>
          <a:xfrm>
            <a:off x="4946904" y="1545336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96028"/>
                </a:solidFill>
              </a:rPr>
              <a:t>Söz sanatı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946904" y="1837944"/>
            <a:ext cx="1719072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Kişileştirme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Benzetme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Mecaz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086600" y="1417320"/>
            <a:ext cx="2011680" cy="1051560"/>
          </a:xfrm>
          <a:prstGeom prst="roundRect">
            <a:avLst>
              <a:gd name="adj" fmla="val 782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0" name="Text 7"/>
          <p:cNvSpPr/>
          <p:nvPr/>
        </p:nvSpPr>
        <p:spPr>
          <a:xfrm>
            <a:off x="7232904" y="1545336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B6F6D"/>
                </a:solidFill>
              </a:rPr>
              <a:t>Yapı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232904" y="1837944"/>
            <a:ext cx="1719072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Cümle uzunluğu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Sıralama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Ritim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9372600" y="1417320"/>
            <a:ext cx="2011680" cy="1051560"/>
          </a:xfrm>
          <a:prstGeom prst="roundRect">
            <a:avLst>
              <a:gd name="adj" fmla="val 7826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6600"/>
          </a:p>
        </p:txBody>
      </p:sp>
      <p:sp>
        <p:nvSpPr>
          <p:cNvPr id="13" name="Text 10"/>
          <p:cNvSpPr/>
          <p:nvPr/>
        </p:nvSpPr>
        <p:spPr>
          <a:xfrm>
            <a:off x="9518904" y="1545336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9B2B"/>
                </a:solidFill>
              </a:rPr>
              <a:t>Noktalama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518904" y="1837944"/>
            <a:ext cx="1719072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Üç nokta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Virgül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Duraklama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800600" y="2788920"/>
            <a:ext cx="6583680" cy="1143000"/>
          </a:xfrm>
          <a:prstGeom prst="roundRect">
            <a:avLst>
              <a:gd name="adj" fmla="val 7200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 sz="3600"/>
          </a:p>
        </p:txBody>
      </p:sp>
      <p:sp>
        <p:nvSpPr>
          <p:cNvPr id="16" name="Text 13"/>
          <p:cNvSpPr/>
          <p:nvPr/>
        </p:nvSpPr>
        <p:spPr>
          <a:xfrm>
            <a:off x="4946904" y="2916936"/>
            <a:ext cx="6291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b="1" dirty="0">
                <a:solidFill>
                  <a:srgbClr val="496A56"/>
                </a:solidFill>
              </a:rPr>
              <a:t>Etki </a:t>
            </a:r>
            <a:r>
              <a:rPr lang="en-US" sz="1200" b="1" dirty="0">
                <a:solidFill>
                  <a:srgbClr val="496A56"/>
                </a:solidFill>
              </a:rPr>
              <a:t>sorusu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4946904" y="3209544"/>
            <a:ext cx="6291072" cy="6309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“Bu seçim okurda nasıl bir resim, duygu, tempo veya yargı oluşturuyor?”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800600" y="4800600"/>
            <a:ext cx="6126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263A"/>
                </a:solidFill>
              </a:rPr>
              <a:t>Formül: Yazar … kullanıyor → Bu seçim … etkisi yaratıyor → Çünkü metinde …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08</a:t>
            </a:r>
            <a:endParaRPr lang="en-US" sz="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38404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Eksik kalan yeni başlık: cümle yapısı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658368" cy="50292"/>
          </a:xfrm>
          <a:prstGeom prst="rect">
            <a:avLst/>
          </a:prstGeom>
          <a:solidFill>
            <a:srgbClr val="B96028"/>
          </a:solidFill>
          <a:ln w="12700">
            <a:solidFill>
              <a:srgbClr val="B960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715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A6258"/>
                </a:solidFill>
              </a:rPr>
              <a:t>Geçen yılki soruda öğrenciden cümle yapısı ve noktalama üzerinden bir mekân resmi kurması bekleniyor.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77824" y="145389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6028"/>
                </a:solidFill>
              </a:rPr>
              <a:t>Uzun ve yığılmış cümle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77824" y="174650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Kalabalık, dağınıklık, yoğunluk, nefessiz akış duygusu verir.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840480" y="132588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3986784" y="145389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Kısa cümle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986784" y="174650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Keskinlik, vurgu, ani fark ediş veya gerilim yaratabilir.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949440" y="132588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7095744" y="145389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96A56"/>
                </a:solidFill>
              </a:rPr>
              <a:t>Sıralama / listeleme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095744" y="174650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Bir şeyin çokluğunu, karmaşasını ya da sürekliliğini gösterir.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24612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3"/>
          <p:cNvSpPr/>
          <p:nvPr/>
        </p:nvSpPr>
        <p:spPr>
          <a:xfrm>
            <a:off x="877824" y="337413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9B2B"/>
                </a:solidFill>
              </a:rPr>
              <a:t>Tekrar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77824" y="366674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Takıntı, ısrar, ritim veya düşüncenin sıkışmasını gösterebilir.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840480" y="324612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3986784" y="337413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3D2B"/>
                </a:solidFill>
              </a:rPr>
              <a:t>Parantez / ara söz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986784" y="366674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Anlatıcı sesi, mesafe veya ek yorum yaratabilir.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949440" y="3246120"/>
            <a:ext cx="2834640" cy="1280160"/>
          </a:xfrm>
          <a:prstGeom prst="roundRect">
            <a:avLst>
              <a:gd name="adj" fmla="val 6429"/>
            </a:avLst>
          </a:prstGeom>
          <a:solidFill>
            <a:srgbClr val="FFFDF8"/>
          </a:solidFill>
          <a:ln w="12700">
            <a:solidFill>
              <a:srgbClr val="E3D5C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9"/>
          <p:cNvSpPr/>
          <p:nvPr/>
        </p:nvSpPr>
        <p:spPr>
          <a:xfrm>
            <a:off x="7095744" y="3374136"/>
            <a:ext cx="2542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F6D"/>
                </a:solidFill>
              </a:rPr>
              <a:t>Bağlaç kullanımı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095744" y="3666744"/>
            <a:ext cx="2542032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C1C1C"/>
                </a:solidFill>
              </a:rPr>
              <a:t>Düşünce akışını, karşıtlığı veya neden-sonuç ilişkisini kurar.</a:t>
            </a:r>
            <a:endParaRPr lang="en-US" sz="1200" dirty="0"/>
          </a:p>
        </p:txBody>
      </p:sp>
      <p:pic>
        <p:nvPicPr>
          <p:cNvPr id="23" name="Image 0" descr="/mnt/data/IMG_9156.jpg"/>
          <p:cNvPicPr>
            <a:picLocks noChangeAspect="1"/>
          </p:cNvPicPr>
          <p:nvPr/>
        </p:nvPicPr>
        <p:blipFill>
          <a:blip r:embed="rId3"/>
          <a:srcRect l="8000" r="53006"/>
          <a:stretch/>
        </p:blipFill>
        <p:spPr>
          <a:xfrm>
            <a:off x="10241280" y="1097280"/>
            <a:ext cx="1417320" cy="484632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384048" y="6565392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50" dirty="0">
                <a:solidFill>
                  <a:srgbClr val="6A6258"/>
                </a:solidFill>
              </a:rPr>
              <a:t>IGCSE P1 • Metin Türleri ve Soru Odaklı Öğretim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11567160" y="653796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00" dirty="0">
                <a:solidFill>
                  <a:srgbClr val="6A6258"/>
                </a:solidFill>
              </a:rPr>
              <a:t>09</a:t>
            </a:r>
            <a:endParaRPr lang="en-US" sz="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1784</Words>
  <Application>Microsoft Macintosh PowerPoint</Application>
  <PresentationFormat>Geniş ekran</PresentationFormat>
  <Paragraphs>357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Aptos Display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IGCSE P1 Metin Türleri – Soru Odaklı Güncellenmiş Sunum</dc:title>
  <dc:subject>IGCSE P1 Metin Türleri ve Soru Odaklı Öğretim</dc:subject>
  <dc:creator>OpenAI</dc:creator>
  <cp:lastModifiedBy>sedat yılmaz</cp:lastModifiedBy>
  <cp:revision>2</cp:revision>
  <dcterms:created xsi:type="dcterms:W3CDTF">2026-08-26T06:54:03Z</dcterms:created>
  <dcterms:modified xsi:type="dcterms:W3CDTF">2026-08-26T07:13:38Z</dcterms:modified>
</cp:coreProperties>
</file>