
<file path=[Content_Types].xml><?xml version="1.0" encoding="utf-8"?>
<Types xmlns="http://schemas.openxmlformats.org/package/2006/content-types">
  <Default Extension="jpg" ContentType="image/jp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media/image3.jpg" ContentType="image/jpeg"/>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5"/>
  </p:notesMasterIdLst>
  <p:sldIdLst>
    <p:sldId id="256" r:id="rId2"/>
    <p:sldId id="257" r:id="rId3"/>
    <p:sldId id="258" r:id="rId4"/>
    <p:sldId id="268" r:id="rId5"/>
    <p:sldId id="259" r:id="rId6"/>
    <p:sldId id="260" r:id="rId7"/>
    <p:sldId id="261" r:id="rId8"/>
    <p:sldId id="262" r:id="rId9"/>
    <p:sldId id="263" r:id="rId10"/>
    <p:sldId id="264" r:id="rId11"/>
    <p:sldId id="265" r:id="rId12"/>
    <p:sldId id="266" r:id="rId13"/>
    <p:sldId id="267" r:id="rId14"/>
  </p:sldIdLst>
  <p:sldSz cx="12192000" cy="6858000"/>
  <p:notesSz cx="6858000" cy="12192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4436"/>
    <p:restoredTop sz="94610"/>
  </p:normalViewPr>
  <p:slideViewPr>
    <p:cSldViewPr snapToGrid="0" snapToObjects="1">
      <p:cViewPr varScale="1">
        <p:scale>
          <a:sx n="76" d="100"/>
          <a:sy n="76" d="100"/>
        </p:scale>
        <p:origin x="200" y="28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29826042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111827"/>
        </a:solidFill>
        <a:effectLst/>
      </p:bgPr>
    </p:bg>
    <p:spTree>
      <p:nvGrpSpPr>
        <p:cNvPr id="1" name=""/>
        <p:cNvGrpSpPr/>
        <p:nvPr/>
      </p:nvGrpSpPr>
      <p:grpSpPr>
        <a:xfrm>
          <a:off x="0" y="0"/>
          <a:ext cx="0" cy="0"/>
          <a:chOff x="0" y="0"/>
          <a:chExt cx="0" cy="0"/>
        </a:xfrm>
      </p:grpSpPr>
      <p:pic>
        <p:nvPicPr>
          <p:cNvPr id="2" name="Image 0" descr="/mnt/data/fog_dock_dark.jpg"/>
          <p:cNvPicPr>
            <a:picLocks noChangeAspect="1"/>
          </p:cNvPicPr>
          <p:nvPr/>
        </p:nvPicPr>
        <p:blipFill>
          <a:blip r:embed="rId3"/>
          <a:srcRect t="6363" b="6363"/>
          <a:stretch/>
        </p:blipFill>
        <p:spPr>
          <a:xfrm>
            <a:off x="305" y="254000"/>
            <a:ext cx="12191695" cy="6858000"/>
          </a:xfrm>
          <a:prstGeom prst="rect">
            <a:avLst/>
          </a:prstGeom>
        </p:spPr>
      </p:pic>
      <p:sp>
        <p:nvSpPr>
          <p:cNvPr id="3" name="Text 0"/>
          <p:cNvSpPr/>
          <p:nvPr/>
        </p:nvSpPr>
        <p:spPr>
          <a:xfrm>
            <a:off x="685800" y="621792"/>
            <a:ext cx="2057400" cy="310896"/>
          </a:xfrm>
          <a:prstGeom prst="rect">
            <a:avLst/>
          </a:prstGeom>
          <a:noFill/>
          <a:ln/>
        </p:spPr>
        <p:txBody>
          <a:bodyPr wrap="square" lIns="0" tIns="0" rIns="0" bIns="0" rtlCol="0" anchor="ctr">
            <a:normAutofit/>
          </a:bodyPr>
          <a:lstStyle/>
          <a:p>
            <a:pPr marL="0" indent="0">
              <a:buNone/>
            </a:pPr>
            <a:r>
              <a:rPr lang="en-US" sz="1400" b="1" dirty="0">
                <a:solidFill>
                  <a:srgbClr val="FFFFFF"/>
                </a:solidFill>
              </a:rPr>
              <a:t>IGCSE P1</a:t>
            </a:r>
            <a:endParaRPr lang="en-US" sz="1400" dirty="0"/>
          </a:p>
        </p:txBody>
      </p:sp>
      <p:sp>
        <p:nvSpPr>
          <p:cNvPr id="4" name="Text 1"/>
          <p:cNvSpPr/>
          <p:nvPr/>
        </p:nvSpPr>
        <p:spPr>
          <a:xfrm>
            <a:off x="658368" y="1965960"/>
            <a:ext cx="6492240" cy="1143000"/>
          </a:xfrm>
          <a:prstGeom prst="rect">
            <a:avLst/>
          </a:prstGeom>
          <a:noFill/>
          <a:ln/>
        </p:spPr>
        <p:txBody>
          <a:bodyPr wrap="square" lIns="0" tIns="0" rIns="0" bIns="0" rtlCol="0" anchor="ctr">
            <a:normAutofit/>
          </a:bodyPr>
          <a:lstStyle/>
          <a:p>
            <a:pPr marL="0" indent="0">
              <a:buNone/>
            </a:pPr>
            <a:r>
              <a:rPr lang="en-US" sz="4200" b="1" dirty="0">
                <a:solidFill>
                  <a:srgbClr val="FFFFFF"/>
                </a:solidFill>
                <a:latin typeface="Aptos Display" pitchFamily="34" charset="0"/>
                <a:ea typeface="Aptos Display" pitchFamily="34" charset="-122"/>
                <a:cs typeface="Aptos Display" pitchFamily="34" charset="-120"/>
              </a:rPr>
              <a:t>Gör, Çıkar, Kanıtla</a:t>
            </a:r>
            <a:endParaRPr lang="en-US" sz="4200" dirty="0"/>
          </a:p>
        </p:txBody>
      </p:sp>
      <p:sp>
        <p:nvSpPr>
          <p:cNvPr id="5" name="Text 2"/>
          <p:cNvSpPr/>
          <p:nvPr/>
        </p:nvSpPr>
        <p:spPr>
          <a:xfrm>
            <a:off x="694944" y="3127248"/>
            <a:ext cx="5303520" cy="347472"/>
          </a:xfrm>
          <a:prstGeom prst="rect">
            <a:avLst/>
          </a:prstGeom>
          <a:noFill/>
          <a:ln/>
        </p:spPr>
        <p:txBody>
          <a:bodyPr wrap="square" lIns="0" tIns="0" rIns="0" bIns="0" rtlCol="0" anchor="ctr">
            <a:normAutofit/>
          </a:bodyPr>
          <a:lstStyle/>
          <a:p>
            <a:pPr marL="0" indent="0">
              <a:buNone/>
            </a:pPr>
            <a:r>
              <a:rPr lang="en-US" sz="1500" dirty="0">
                <a:solidFill>
                  <a:srgbClr val="E5E7EB"/>
                </a:solidFill>
              </a:rPr>
              <a:t>1. </a:t>
            </a:r>
            <a:r>
              <a:rPr lang="en-US" sz="1500" dirty="0" err="1">
                <a:solidFill>
                  <a:srgbClr val="E5E7EB"/>
                </a:solidFill>
              </a:rPr>
              <a:t>Hafta</a:t>
            </a:r>
            <a:r>
              <a:rPr lang="en-US" sz="1500" dirty="0">
                <a:solidFill>
                  <a:srgbClr val="E5E7EB"/>
                </a:solidFill>
              </a:rPr>
              <a:t> • iki ders saati • süreç değerlendirme dersi</a:t>
            </a:r>
            <a:endParaRPr lang="en-US" sz="1500" dirty="0"/>
          </a:p>
        </p:txBody>
      </p:sp>
      <p:sp>
        <p:nvSpPr>
          <p:cNvPr id="6" name="Text 3"/>
          <p:cNvSpPr/>
          <p:nvPr/>
        </p:nvSpPr>
        <p:spPr>
          <a:xfrm>
            <a:off x="713232" y="5669280"/>
            <a:ext cx="7132320" cy="438912"/>
          </a:xfrm>
          <a:prstGeom prst="rect">
            <a:avLst/>
          </a:prstGeom>
          <a:noFill/>
          <a:ln/>
        </p:spPr>
        <p:txBody>
          <a:bodyPr wrap="square" lIns="254" tIns="254" rIns="254" bIns="254" rtlCol="0" anchor="ctr">
            <a:normAutofit/>
          </a:bodyPr>
          <a:lstStyle/>
          <a:p>
            <a:pPr marL="0" indent="0">
              <a:buNone/>
            </a:pPr>
            <a:r>
              <a:rPr lang="en-US" sz="1600" b="1" dirty="0">
                <a:solidFill>
                  <a:srgbClr val="FFFFFF"/>
                </a:solidFill>
              </a:rPr>
              <a:t>Bugünkü ana soru: Bir cevabı nereden çıkardığını gösterebiliyor musun?</a:t>
            </a:r>
            <a:endParaRPr lang="en-US" sz="16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9">
    <p:bg>
      <p:bgPr>
        <a:solidFill>
          <a:srgbClr val="F4F6F8"/>
        </a:solidFill>
        <a:effectLst/>
      </p:bgPr>
    </p:bg>
    <p:spTree>
      <p:nvGrpSpPr>
        <p:cNvPr id="1" name=""/>
        <p:cNvGrpSpPr/>
        <p:nvPr/>
      </p:nvGrpSpPr>
      <p:grpSpPr>
        <a:xfrm>
          <a:off x="0" y="0"/>
          <a:ext cx="0" cy="0"/>
          <a:chOff x="0" y="0"/>
          <a:chExt cx="0" cy="0"/>
        </a:xfrm>
      </p:grpSpPr>
      <p:pic>
        <p:nvPicPr>
          <p:cNvPr id="2" name="Image 0" descr="/mnt/data/fog_dock_side.jpg"/>
          <p:cNvPicPr>
            <a:picLocks noChangeAspect="1"/>
          </p:cNvPicPr>
          <p:nvPr/>
        </p:nvPicPr>
        <p:blipFill>
          <a:blip r:embed="rId3"/>
          <a:srcRect l="27312" r="27313"/>
          <a:stretch/>
        </p:blipFill>
        <p:spPr>
          <a:xfrm>
            <a:off x="7360920" y="0"/>
            <a:ext cx="4828032" cy="6858000"/>
          </a:xfrm>
          <a:prstGeom prst="rect">
            <a:avLst/>
          </a:prstGeom>
        </p:spPr>
      </p:pic>
      <p:sp>
        <p:nvSpPr>
          <p:cNvPr id="3" name="Text 0"/>
          <p:cNvSpPr/>
          <p:nvPr/>
        </p:nvSpPr>
        <p:spPr>
          <a:xfrm>
            <a:off x="566928" y="411480"/>
            <a:ext cx="6492240" cy="411480"/>
          </a:xfrm>
          <a:prstGeom prst="rect">
            <a:avLst/>
          </a:prstGeom>
          <a:noFill/>
          <a:ln/>
        </p:spPr>
        <p:txBody>
          <a:bodyPr wrap="square" lIns="0" tIns="0" rIns="0" bIns="0" rtlCol="0" anchor="ctr">
            <a:normAutofit/>
          </a:bodyPr>
          <a:lstStyle/>
          <a:p>
            <a:pPr marL="0" indent="0">
              <a:buNone/>
            </a:pPr>
            <a:r>
              <a:rPr lang="en-US" sz="2400" b="1" dirty="0">
                <a:solidFill>
                  <a:srgbClr val="14213D"/>
                </a:solidFill>
                <a:latin typeface="Aptos Display" pitchFamily="34" charset="0"/>
                <a:ea typeface="Aptos Display" pitchFamily="34" charset="-122"/>
                <a:cs typeface="Aptos Display" pitchFamily="34" charset="-120"/>
              </a:rPr>
              <a:t>Grup çalışması</a:t>
            </a:r>
            <a:endParaRPr lang="en-US" sz="2400" dirty="0"/>
          </a:p>
        </p:txBody>
      </p:sp>
      <p:sp>
        <p:nvSpPr>
          <p:cNvPr id="4" name="Text 1"/>
          <p:cNvSpPr/>
          <p:nvPr/>
        </p:nvSpPr>
        <p:spPr>
          <a:xfrm>
            <a:off x="585216" y="841248"/>
            <a:ext cx="6217920" cy="320040"/>
          </a:xfrm>
          <a:prstGeom prst="rect">
            <a:avLst/>
          </a:prstGeom>
          <a:noFill/>
          <a:ln/>
        </p:spPr>
        <p:txBody>
          <a:bodyPr wrap="square" lIns="0" tIns="0" rIns="0" bIns="0" rtlCol="0" anchor="ctr">
            <a:normAutofit/>
          </a:bodyPr>
          <a:lstStyle/>
          <a:p>
            <a:pPr marL="0" indent="0">
              <a:buNone/>
            </a:pPr>
            <a:r>
              <a:rPr lang="en-US" sz="1200" dirty="0">
                <a:solidFill>
                  <a:srgbClr val="5B6472"/>
                </a:solidFill>
              </a:rPr>
              <a:t>15 dakika • en güçlü iki çıkarımı seçin.</a:t>
            </a:r>
            <a:endParaRPr lang="en-US" sz="1200" dirty="0"/>
          </a:p>
        </p:txBody>
      </p:sp>
      <p:sp>
        <p:nvSpPr>
          <p:cNvPr id="5" name="Text 2"/>
          <p:cNvSpPr/>
          <p:nvPr/>
        </p:nvSpPr>
        <p:spPr>
          <a:xfrm>
            <a:off x="685800" y="1325880"/>
            <a:ext cx="6172200" cy="914400"/>
          </a:xfrm>
          <a:prstGeom prst="rect">
            <a:avLst/>
          </a:prstGeom>
          <a:solidFill>
            <a:srgbClr val="FFFFFF">
              <a:alpha val="92000"/>
            </a:srgbClr>
          </a:solidFill>
          <a:ln w="7620">
            <a:solidFill>
              <a:srgbClr val="E5E7EB">
                <a:alpha val="70000"/>
              </a:srgbClr>
            </a:solidFill>
          </a:ln>
        </p:spPr>
        <p:txBody>
          <a:bodyPr wrap="square" rtlCol="0" anchor="ctr">
            <a:normAutofit/>
          </a:bodyPr>
          <a:lstStyle/>
          <a:p>
            <a:pPr marL="0" indent="0">
              <a:buNone/>
            </a:pPr>
            <a:r>
              <a:rPr lang="en-US" sz="1700" b="1" dirty="0">
                <a:solidFill>
                  <a:srgbClr val="1F2937"/>
                </a:solidFill>
                <a:latin typeface="Aptos" pitchFamily="34" charset="0"/>
                <a:ea typeface="Aptos" pitchFamily="34" charset="-122"/>
                <a:cs typeface="Aptos" pitchFamily="34" charset="-120"/>
              </a:rPr>
              <a:t>Grubun görevi</a:t>
            </a:r>
            <a:endParaRPr lang="en-US" sz="1700" b="1" dirty="0"/>
          </a:p>
          <a:p>
            <a:pPr marL="0" indent="0">
              <a:buNone/>
            </a:pPr>
            <a:r>
              <a:rPr lang="en-US" sz="1700" dirty="0">
                <a:solidFill>
                  <a:srgbClr val="1F2937"/>
                </a:solidFill>
                <a:latin typeface="Aptos" pitchFamily="34" charset="0"/>
                <a:ea typeface="Aptos" pitchFamily="34" charset="-122"/>
                <a:cs typeface="Aptos" pitchFamily="34" charset="-120"/>
              </a:rPr>
              <a:t>Herkesin cevabını dinleyin. Metnin en güçlü desteklediği iki çıkarımı seçin.</a:t>
            </a:r>
            <a:endParaRPr lang="en-US" sz="1700" dirty="0"/>
          </a:p>
        </p:txBody>
      </p:sp>
      <p:sp>
        <p:nvSpPr>
          <p:cNvPr id="6" name="Text 3"/>
          <p:cNvSpPr/>
          <p:nvPr/>
        </p:nvSpPr>
        <p:spPr>
          <a:xfrm>
            <a:off x="685800" y="2651760"/>
            <a:ext cx="6172200" cy="685800"/>
          </a:xfrm>
          <a:prstGeom prst="rect">
            <a:avLst/>
          </a:prstGeom>
          <a:solidFill>
            <a:srgbClr val="FFFFFF">
              <a:alpha val="92000"/>
            </a:srgbClr>
          </a:solidFill>
          <a:ln w="7620">
            <a:solidFill>
              <a:srgbClr val="E5E7EB">
                <a:alpha val="70000"/>
              </a:srgbClr>
            </a:solidFill>
          </a:ln>
        </p:spPr>
        <p:txBody>
          <a:bodyPr wrap="square" rtlCol="0" anchor="ctr">
            <a:normAutofit/>
          </a:bodyPr>
          <a:lstStyle/>
          <a:p>
            <a:pPr marL="0" indent="0">
              <a:buNone/>
            </a:pPr>
            <a:r>
              <a:rPr lang="en-US" sz="1900" b="1" dirty="0">
                <a:solidFill>
                  <a:srgbClr val="1F2937"/>
                </a:solidFill>
                <a:latin typeface="Aptos" pitchFamily="34" charset="0"/>
                <a:ea typeface="Aptos" pitchFamily="34" charset="-122"/>
                <a:cs typeface="Aptos" pitchFamily="34" charset="-120"/>
              </a:rPr>
              <a:t>Tablo</a:t>
            </a:r>
            <a:endParaRPr lang="en-US" sz="1900" dirty="0"/>
          </a:p>
          <a:p>
            <a:pPr marL="0" indent="0">
              <a:buNone/>
            </a:pPr>
            <a:r>
              <a:rPr lang="en-US" sz="1900" b="1" dirty="0">
                <a:solidFill>
                  <a:srgbClr val="1F2937"/>
                </a:solidFill>
                <a:latin typeface="Aptos" pitchFamily="34" charset="0"/>
                <a:ea typeface="Aptos" pitchFamily="34" charset="-122"/>
                <a:cs typeface="Aptos" pitchFamily="34" charset="-120"/>
              </a:rPr>
              <a:t>Çıkarım → Metindeki kanıt → Neden güçlü?</a:t>
            </a:r>
            <a:endParaRPr lang="en-US" sz="1900" dirty="0"/>
          </a:p>
        </p:txBody>
      </p:sp>
      <p:sp>
        <p:nvSpPr>
          <p:cNvPr id="7" name="Text 4"/>
          <p:cNvSpPr/>
          <p:nvPr/>
        </p:nvSpPr>
        <p:spPr>
          <a:xfrm>
            <a:off x="777240" y="3968496"/>
            <a:ext cx="1143000" cy="310896"/>
          </a:xfrm>
          <a:prstGeom prst="rect">
            <a:avLst/>
          </a:prstGeom>
          <a:solidFill>
            <a:srgbClr val="2A9D8F"/>
          </a:solidFill>
          <a:ln>
            <a:solidFill>
              <a:srgbClr val="2A9D8F"/>
            </a:solidFill>
          </a:ln>
        </p:spPr>
        <p:txBody>
          <a:bodyPr wrap="square" lIns="381" tIns="381" rIns="381" bIns="381" rtlCol="0" anchor="ctr">
            <a:normAutofit/>
          </a:bodyPr>
          <a:lstStyle/>
          <a:p>
            <a:pPr marL="0" indent="0" algn="ctr">
              <a:buNone/>
            </a:pPr>
            <a:r>
              <a:rPr lang="en-US" sz="1150" b="1" dirty="0">
                <a:solidFill>
                  <a:srgbClr val="FFFFFF"/>
                </a:solidFill>
              </a:rPr>
              <a:t>Okuyucu</a:t>
            </a:r>
            <a:endParaRPr lang="en-US" sz="1150" dirty="0"/>
          </a:p>
        </p:txBody>
      </p:sp>
      <p:sp>
        <p:nvSpPr>
          <p:cNvPr id="8" name="Text 5"/>
          <p:cNvSpPr/>
          <p:nvPr/>
        </p:nvSpPr>
        <p:spPr>
          <a:xfrm>
            <a:off x="2194560" y="3968496"/>
            <a:ext cx="1143000" cy="310896"/>
          </a:xfrm>
          <a:prstGeom prst="rect">
            <a:avLst/>
          </a:prstGeom>
          <a:solidFill>
            <a:srgbClr val="E9C46A"/>
          </a:solidFill>
          <a:ln>
            <a:solidFill>
              <a:srgbClr val="E9C46A"/>
            </a:solidFill>
          </a:ln>
        </p:spPr>
        <p:txBody>
          <a:bodyPr wrap="square" lIns="381" tIns="381" rIns="381" bIns="381" rtlCol="0" anchor="ctr">
            <a:normAutofit/>
          </a:bodyPr>
          <a:lstStyle/>
          <a:p>
            <a:pPr marL="0" indent="0" algn="ctr">
              <a:buNone/>
            </a:pPr>
            <a:r>
              <a:rPr lang="en-US" sz="1150" b="1" dirty="0">
                <a:solidFill>
                  <a:srgbClr val="FFFFFF"/>
                </a:solidFill>
              </a:rPr>
              <a:t>Dedektif</a:t>
            </a:r>
            <a:endParaRPr lang="en-US" sz="1150" dirty="0"/>
          </a:p>
        </p:txBody>
      </p:sp>
      <p:sp>
        <p:nvSpPr>
          <p:cNvPr id="9" name="Text 6"/>
          <p:cNvSpPr/>
          <p:nvPr/>
        </p:nvSpPr>
        <p:spPr>
          <a:xfrm>
            <a:off x="3611880" y="3968496"/>
            <a:ext cx="1143000" cy="310896"/>
          </a:xfrm>
          <a:prstGeom prst="rect">
            <a:avLst/>
          </a:prstGeom>
          <a:solidFill>
            <a:srgbClr val="E76F51"/>
          </a:solidFill>
          <a:ln>
            <a:solidFill>
              <a:srgbClr val="E76F51"/>
            </a:solidFill>
          </a:ln>
        </p:spPr>
        <p:txBody>
          <a:bodyPr wrap="square" lIns="381" tIns="381" rIns="381" bIns="381" rtlCol="0" anchor="ctr">
            <a:normAutofit/>
          </a:bodyPr>
          <a:lstStyle/>
          <a:p>
            <a:pPr marL="0" indent="0" algn="ctr">
              <a:buNone/>
            </a:pPr>
            <a:r>
              <a:rPr lang="en-US" sz="1150" b="1" dirty="0">
                <a:solidFill>
                  <a:srgbClr val="FFFFFF"/>
                </a:solidFill>
              </a:rPr>
              <a:t>Sorgulayıcı</a:t>
            </a:r>
            <a:endParaRPr lang="en-US" sz="1150" dirty="0"/>
          </a:p>
        </p:txBody>
      </p:sp>
      <p:sp>
        <p:nvSpPr>
          <p:cNvPr id="10" name="Text 7"/>
          <p:cNvSpPr/>
          <p:nvPr/>
        </p:nvSpPr>
        <p:spPr>
          <a:xfrm>
            <a:off x="5029200" y="3968496"/>
            <a:ext cx="1143000" cy="310896"/>
          </a:xfrm>
          <a:prstGeom prst="rect">
            <a:avLst/>
          </a:prstGeom>
          <a:solidFill>
            <a:srgbClr val="14213D"/>
          </a:solidFill>
          <a:ln>
            <a:solidFill>
              <a:srgbClr val="14213D"/>
            </a:solidFill>
          </a:ln>
        </p:spPr>
        <p:txBody>
          <a:bodyPr wrap="square" lIns="381" tIns="381" rIns="381" bIns="381" rtlCol="0" anchor="ctr">
            <a:normAutofit/>
          </a:bodyPr>
          <a:lstStyle/>
          <a:p>
            <a:pPr marL="0" indent="0" algn="ctr">
              <a:buNone/>
            </a:pPr>
            <a:r>
              <a:rPr lang="en-US" sz="1150" b="1" dirty="0">
                <a:solidFill>
                  <a:srgbClr val="FFFFFF"/>
                </a:solidFill>
              </a:rPr>
              <a:t>Yazıcı</a:t>
            </a:r>
            <a:endParaRPr lang="en-US" sz="1150" dirty="0"/>
          </a:p>
        </p:txBody>
      </p:sp>
      <p:sp>
        <p:nvSpPr>
          <p:cNvPr id="11" name="Text 8"/>
          <p:cNvSpPr/>
          <p:nvPr/>
        </p:nvSpPr>
        <p:spPr>
          <a:xfrm>
            <a:off x="786384" y="5010912"/>
            <a:ext cx="5669280" cy="347472"/>
          </a:xfrm>
          <a:prstGeom prst="rect">
            <a:avLst/>
          </a:prstGeom>
          <a:noFill/>
          <a:ln/>
        </p:spPr>
        <p:txBody>
          <a:bodyPr wrap="square" lIns="0" tIns="0" rIns="0" bIns="0" rtlCol="0" anchor="ctr">
            <a:normAutofit/>
          </a:bodyPr>
          <a:lstStyle/>
          <a:p>
            <a:pPr marL="0" indent="0">
              <a:buNone/>
            </a:pPr>
            <a:r>
              <a:rPr lang="en-US" sz="1700" b="1" dirty="0">
                <a:solidFill>
                  <a:srgbClr val="14213D"/>
                </a:solidFill>
              </a:rPr>
              <a:t>Sorgulayıcının tek cümlesi: “Bunu nereden çıkardın?”</a:t>
            </a:r>
            <a:endParaRPr lang="en-US" sz="1700" dirty="0"/>
          </a:p>
        </p:txBody>
      </p:sp>
      <p:sp>
        <p:nvSpPr>
          <p:cNvPr id="12" name="Text 9"/>
          <p:cNvSpPr/>
          <p:nvPr/>
        </p:nvSpPr>
        <p:spPr>
          <a:xfrm>
            <a:off x="502920" y="6446520"/>
            <a:ext cx="2194560" cy="228600"/>
          </a:xfrm>
          <a:prstGeom prst="rect">
            <a:avLst/>
          </a:prstGeom>
          <a:noFill/>
          <a:ln/>
        </p:spPr>
        <p:txBody>
          <a:bodyPr wrap="square" lIns="0" tIns="0" rIns="0" bIns="0" rtlCol="0" anchor="ctr"/>
          <a:lstStyle/>
          <a:p>
            <a:pPr marL="0" indent="0">
              <a:buNone/>
            </a:pPr>
            <a:r>
              <a:rPr lang="en-US" sz="850" dirty="0">
                <a:solidFill>
                  <a:srgbClr val="6B7280"/>
                </a:solidFill>
                <a:latin typeface="Aptos" pitchFamily="34" charset="0"/>
                <a:ea typeface="Aptos" pitchFamily="34" charset="-122"/>
                <a:cs typeface="Aptos" pitchFamily="34" charset="-120"/>
              </a:rPr>
              <a:t>IGCSE P1 • 1. Hafta • 9</a:t>
            </a:r>
            <a:endParaRPr lang="en-US" sz="85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0">
    <p:bg>
      <p:bgPr>
        <a:solidFill>
          <a:srgbClr val="F4F6F8"/>
        </a:solidFill>
        <a:effectLst/>
      </p:bgPr>
    </p:bg>
    <p:spTree>
      <p:nvGrpSpPr>
        <p:cNvPr id="1" name=""/>
        <p:cNvGrpSpPr/>
        <p:nvPr/>
      </p:nvGrpSpPr>
      <p:grpSpPr>
        <a:xfrm>
          <a:off x="0" y="0"/>
          <a:ext cx="0" cy="0"/>
          <a:chOff x="0" y="0"/>
          <a:chExt cx="0" cy="0"/>
        </a:xfrm>
      </p:grpSpPr>
      <p:pic>
        <p:nvPicPr>
          <p:cNvPr id="2" name="Image 0" descr="/mnt/data/fog_dock_side.jpg"/>
          <p:cNvPicPr>
            <a:picLocks noChangeAspect="1"/>
          </p:cNvPicPr>
          <p:nvPr/>
        </p:nvPicPr>
        <p:blipFill>
          <a:blip r:embed="rId3"/>
          <a:srcRect l="27312" r="27313"/>
          <a:stretch/>
        </p:blipFill>
        <p:spPr>
          <a:xfrm>
            <a:off x="7360920" y="0"/>
            <a:ext cx="4828032" cy="6858000"/>
          </a:xfrm>
          <a:prstGeom prst="rect">
            <a:avLst/>
          </a:prstGeom>
        </p:spPr>
      </p:pic>
      <p:sp>
        <p:nvSpPr>
          <p:cNvPr id="3" name="Text 0"/>
          <p:cNvSpPr/>
          <p:nvPr/>
        </p:nvSpPr>
        <p:spPr>
          <a:xfrm>
            <a:off x="566928" y="411480"/>
            <a:ext cx="6492240" cy="411480"/>
          </a:xfrm>
          <a:prstGeom prst="rect">
            <a:avLst/>
          </a:prstGeom>
          <a:noFill/>
          <a:ln/>
        </p:spPr>
        <p:txBody>
          <a:bodyPr wrap="square" lIns="0" tIns="0" rIns="0" bIns="0" rtlCol="0" anchor="ctr">
            <a:normAutofit/>
          </a:bodyPr>
          <a:lstStyle/>
          <a:p>
            <a:pPr marL="0" indent="0">
              <a:buNone/>
            </a:pPr>
            <a:r>
              <a:rPr lang="en-US" sz="2400" b="1" dirty="0">
                <a:solidFill>
                  <a:srgbClr val="14213D"/>
                </a:solidFill>
                <a:latin typeface="Aptos Display" pitchFamily="34" charset="0"/>
                <a:ea typeface="Aptos Display" pitchFamily="34" charset="-122"/>
                <a:cs typeface="Aptos Display" pitchFamily="34" charset="-120"/>
              </a:rPr>
              <a:t>Ortak sınıf tartışması</a:t>
            </a:r>
            <a:endParaRPr lang="en-US" sz="2400" dirty="0"/>
          </a:p>
        </p:txBody>
      </p:sp>
      <p:sp>
        <p:nvSpPr>
          <p:cNvPr id="4" name="Text 1"/>
          <p:cNvSpPr/>
          <p:nvPr/>
        </p:nvSpPr>
        <p:spPr>
          <a:xfrm>
            <a:off x="585216" y="841248"/>
            <a:ext cx="6217920" cy="320040"/>
          </a:xfrm>
          <a:prstGeom prst="rect">
            <a:avLst/>
          </a:prstGeom>
          <a:noFill/>
          <a:ln/>
        </p:spPr>
        <p:txBody>
          <a:bodyPr wrap="square" lIns="0" tIns="0" rIns="0" bIns="0" rtlCol="0" anchor="ctr">
            <a:normAutofit/>
          </a:bodyPr>
          <a:lstStyle/>
          <a:p>
            <a:pPr marL="0" indent="0">
              <a:buNone/>
            </a:pPr>
            <a:r>
              <a:rPr lang="en-US" sz="1200" dirty="0">
                <a:solidFill>
                  <a:srgbClr val="5B6472"/>
                </a:solidFill>
              </a:rPr>
              <a:t>Cevapları dört kategoriye ayırıyoruz.</a:t>
            </a:r>
            <a:endParaRPr lang="en-US" sz="1200" dirty="0"/>
          </a:p>
        </p:txBody>
      </p:sp>
      <p:sp>
        <p:nvSpPr>
          <p:cNvPr id="5" name="Text 2"/>
          <p:cNvSpPr/>
          <p:nvPr/>
        </p:nvSpPr>
        <p:spPr>
          <a:xfrm>
            <a:off x="868680" y="1325880"/>
            <a:ext cx="2743200" cy="512064"/>
          </a:xfrm>
          <a:prstGeom prst="rect">
            <a:avLst/>
          </a:prstGeom>
          <a:solidFill>
            <a:srgbClr val="FFFFFF">
              <a:alpha val="92000"/>
            </a:srgbClr>
          </a:solidFill>
          <a:ln w="7620">
            <a:solidFill>
              <a:srgbClr val="E5E7EB">
                <a:alpha val="70000"/>
              </a:srgbClr>
            </a:solidFill>
          </a:ln>
        </p:spPr>
        <p:txBody>
          <a:bodyPr wrap="square" rtlCol="0" anchor="ctr">
            <a:normAutofit/>
          </a:bodyPr>
          <a:lstStyle/>
          <a:p>
            <a:pPr marL="0" indent="0">
              <a:buNone/>
            </a:pPr>
            <a:r>
              <a:rPr lang="en-US" sz="1800" b="1" dirty="0">
                <a:solidFill>
                  <a:srgbClr val="1F2937"/>
                </a:solidFill>
                <a:latin typeface="Aptos" pitchFamily="34" charset="0"/>
                <a:ea typeface="Aptos" pitchFamily="34" charset="-122"/>
                <a:cs typeface="Aptos" pitchFamily="34" charset="-120"/>
              </a:rPr>
              <a:t>Kesin bilgi</a:t>
            </a:r>
            <a:endParaRPr lang="en-US" sz="1800" dirty="0"/>
          </a:p>
        </p:txBody>
      </p:sp>
      <p:sp>
        <p:nvSpPr>
          <p:cNvPr id="6" name="Shape 3"/>
          <p:cNvSpPr/>
          <p:nvPr/>
        </p:nvSpPr>
        <p:spPr>
          <a:xfrm>
            <a:off x="3886200" y="1581912"/>
            <a:ext cx="2286000" cy="0"/>
          </a:xfrm>
          <a:prstGeom prst="line">
            <a:avLst/>
          </a:prstGeom>
          <a:noFill/>
          <a:ln w="27940">
            <a:solidFill>
              <a:srgbClr val="2A9D8F"/>
            </a:solidFill>
            <a:prstDash val="solid"/>
            <a:headEnd type="none"/>
            <a:tailEnd type="triangle"/>
          </a:ln>
        </p:spPr>
        <p:txBody>
          <a:bodyPr/>
          <a:lstStyle/>
          <a:p>
            <a:endParaRPr lang="tr-TR"/>
          </a:p>
        </p:txBody>
      </p:sp>
      <p:sp>
        <p:nvSpPr>
          <p:cNvPr id="7" name="Text 4"/>
          <p:cNvSpPr/>
          <p:nvPr/>
        </p:nvSpPr>
        <p:spPr>
          <a:xfrm>
            <a:off x="868680" y="2194560"/>
            <a:ext cx="2743200" cy="512064"/>
          </a:xfrm>
          <a:prstGeom prst="rect">
            <a:avLst/>
          </a:prstGeom>
          <a:solidFill>
            <a:srgbClr val="FFFFFF">
              <a:alpha val="92000"/>
            </a:srgbClr>
          </a:solidFill>
          <a:ln w="7620">
            <a:solidFill>
              <a:srgbClr val="E5E7EB">
                <a:alpha val="70000"/>
              </a:srgbClr>
            </a:solidFill>
          </a:ln>
        </p:spPr>
        <p:txBody>
          <a:bodyPr wrap="square" rtlCol="0" anchor="ctr">
            <a:normAutofit/>
          </a:bodyPr>
          <a:lstStyle/>
          <a:p>
            <a:pPr marL="0" indent="0">
              <a:buNone/>
            </a:pPr>
            <a:r>
              <a:rPr lang="en-US" sz="1800" b="1" dirty="0">
                <a:solidFill>
                  <a:srgbClr val="1F2937"/>
                </a:solidFill>
                <a:latin typeface="Aptos" pitchFamily="34" charset="0"/>
                <a:ea typeface="Aptos" pitchFamily="34" charset="-122"/>
                <a:cs typeface="Aptos" pitchFamily="34" charset="-120"/>
              </a:rPr>
              <a:t>Güçlü çıkarım</a:t>
            </a:r>
            <a:endParaRPr lang="en-US" sz="1800" dirty="0"/>
          </a:p>
        </p:txBody>
      </p:sp>
      <p:sp>
        <p:nvSpPr>
          <p:cNvPr id="8" name="Shape 5"/>
          <p:cNvSpPr/>
          <p:nvPr/>
        </p:nvSpPr>
        <p:spPr>
          <a:xfrm>
            <a:off x="3886200" y="2450592"/>
            <a:ext cx="2286000" cy="0"/>
          </a:xfrm>
          <a:prstGeom prst="line">
            <a:avLst/>
          </a:prstGeom>
          <a:noFill/>
          <a:ln w="27940">
            <a:solidFill>
              <a:srgbClr val="E9C46A"/>
            </a:solidFill>
            <a:prstDash val="solid"/>
            <a:headEnd type="none"/>
            <a:tailEnd type="triangle"/>
          </a:ln>
        </p:spPr>
        <p:txBody>
          <a:bodyPr/>
          <a:lstStyle/>
          <a:p>
            <a:endParaRPr lang="tr-TR"/>
          </a:p>
        </p:txBody>
      </p:sp>
      <p:sp>
        <p:nvSpPr>
          <p:cNvPr id="9" name="Text 6"/>
          <p:cNvSpPr/>
          <p:nvPr/>
        </p:nvSpPr>
        <p:spPr>
          <a:xfrm>
            <a:off x="868680" y="3063240"/>
            <a:ext cx="2743200" cy="512064"/>
          </a:xfrm>
          <a:prstGeom prst="rect">
            <a:avLst/>
          </a:prstGeom>
          <a:solidFill>
            <a:srgbClr val="FFFFFF">
              <a:alpha val="92000"/>
            </a:srgbClr>
          </a:solidFill>
          <a:ln w="7620">
            <a:solidFill>
              <a:srgbClr val="E5E7EB">
                <a:alpha val="70000"/>
              </a:srgbClr>
            </a:solidFill>
          </a:ln>
        </p:spPr>
        <p:txBody>
          <a:bodyPr wrap="square" rtlCol="0" anchor="ctr">
            <a:normAutofit/>
          </a:bodyPr>
          <a:lstStyle/>
          <a:p>
            <a:pPr marL="0" indent="0">
              <a:buNone/>
            </a:pPr>
            <a:r>
              <a:rPr lang="en-US" sz="1800" b="1" dirty="0">
                <a:solidFill>
                  <a:srgbClr val="1F2937"/>
                </a:solidFill>
                <a:latin typeface="Aptos" pitchFamily="34" charset="0"/>
                <a:ea typeface="Aptos" pitchFamily="34" charset="-122"/>
                <a:cs typeface="Aptos" pitchFamily="34" charset="-120"/>
              </a:rPr>
              <a:t>Zayıf çıkarım</a:t>
            </a:r>
            <a:endParaRPr lang="en-US" sz="1800" dirty="0"/>
          </a:p>
        </p:txBody>
      </p:sp>
      <p:sp>
        <p:nvSpPr>
          <p:cNvPr id="10" name="Shape 7"/>
          <p:cNvSpPr/>
          <p:nvPr/>
        </p:nvSpPr>
        <p:spPr>
          <a:xfrm>
            <a:off x="3886200" y="3319272"/>
            <a:ext cx="2286000" cy="0"/>
          </a:xfrm>
          <a:prstGeom prst="line">
            <a:avLst/>
          </a:prstGeom>
          <a:noFill/>
          <a:ln w="27940">
            <a:solidFill>
              <a:srgbClr val="E76F51"/>
            </a:solidFill>
            <a:prstDash val="solid"/>
            <a:headEnd type="none"/>
            <a:tailEnd type="triangle"/>
          </a:ln>
        </p:spPr>
        <p:txBody>
          <a:bodyPr/>
          <a:lstStyle/>
          <a:p>
            <a:endParaRPr lang="tr-TR"/>
          </a:p>
        </p:txBody>
      </p:sp>
      <p:sp>
        <p:nvSpPr>
          <p:cNvPr id="11" name="Text 8"/>
          <p:cNvSpPr/>
          <p:nvPr/>
        </p:nvSpPr>
        <p:spPr>
          <a:xfrm>
            <a:off x="868680" y="3931920"/>
            <a:ext cx="2743200" cy="512064"/>
          </a:xfrm>
          <a:prstGeom prst="rect">
            <a:avLst/>
          </a:prstGeom>
          <a:solidFill>
            <a:srgbClr val="FFFFFF">
              <a:alpha val="92000"/>
            </a:srgbClr>
          </a:solidFill>
          <a:ln w="7620">
            <a:solidFill>
              <a:srgbClr val="E5E7EB">
                <a:alpha val="70000"/>
              </a:srgbClr>
            </a:solidFill>
          </a:ln>
        </p:spPr>
        <p:txBody>
          <a:bodyPr wrap="square" rtlCol="0" anchor="ctr">
            <a:normAutofit/>
          </a:bodyPr>
          <a:lstStyle/>
          <a:p>
            <a:pPr marL="0" indent="0">
              <a:buNone/>
            </a:pPr>
            <a:r>
              <a:rPr lang="en-US" sz="1800" b="1" dirty="0">
                <a:solidFill>
                  <a:srgbClr val="1F2937"/>
                </a:solidFill>
                <a:latin typeface="Aptos" pitchFamily="34" charset="0"/>
                <a:ea typeface="Aptos" pitchFamily="34" charset="-122"/>
                <a:cs typeface="Aptos" pitchFamily="34" charset="-120"/>
              </a:rPr>
              <a:t>Desteksiz yorum</a:t>
            </a:r>
            <a:endParaRPr lang="en-US" sz="1800" dirty="0"/>
          </a:p>
        </p:txBody>
      </p:sp>
      <p:sp>
        <p:nvSpPr>
          <p:cNvPr id="12" name="Shape 9"/>
          <p:cNvSpPr/>
          <p:nvPr/>
        </p:nvSpPr>
        <p:spPr>
          <a:xfrm>
            <a:off x="3886200" y="4187952"/>
            <a:ext cx="2286000" cy="0"/>
          </a:xfrm>
          <a:prstGeom prst="line">
            <a:avLst/>
          </a:prstGeom>
          <a:noFill/>
          <a:ln w="27940">
            <a:solidFill>
              <a:srgbClr val="14213D"/>
            </a:solidFill>
            <a:prstDash val="solid"/>
            <a:headEnd type="none"/>
            <a:tailEnd type="triangle"/>
          </a:ln>
        </p:spPr>
        <p:txBody>
          <a:bodyPr/>
          <a:lstStyle/>
          <a:p>
            <a:endParaRPr lang="tr-TR"/>
          </a:p>
        </p:txBody>
      </p:sp>
      <p:sp>
        <p:nvSpPr>
          <p:cNvPr id="13" name="Text 10"/>
          <p:cNvSpPr/>
          <p:nvPr/>
        </p:nvSpPr>
        <p:spPr>
          <a:xfrm>
            <a:off x="841248" y="4983480"/>
            <a:ext cx="5577840" cy="868680"/>
          </a:xfrm>
          <a:prstGeom prst="rect">
            <a:avLst/>
          </a:prstGeom>
          <a:solidFill>
            <a:srgbClr val="FFFFFF">
              <a:alpha val="92000"/>
            </a:srgbClr>
          </a:solidFill>
          <a:ln w="7620">
            <a:solidFill>
              <a:srgbClr val="E5E7EB">
                <a:alpha val="70000"/>
              </a:srgbClr>
            </a:solidFill>
          </a:ln>
        </p:spPr>
        <p:txBody>
          <a:bodyPr wrap="square" rtlCol="0" anchor="ctr">
            <a:normAutofit/>
          </a:bodyPr>
          <a:lstStyle/>
          <a:p>
            <a:pPr marL="0" indent="0">
              <a:buNone/>
            </a:pPr>
            <a:r>
              <a:rPr lang="en-US" sz="1630" dirty="0">
                <a:solidFill>
                  <a:srgbClr val="1F2937"/>
                </a:solidFill>
                <a:latin typeface="Aptos" pitchFamily="34" charset="0"/>
                <a:ea typeface="Aptos" pitchFamily="34" charset="-122"/>
                <a:cs typeface="Aptos" pitchFamily="34" charset="-120"/>
              </a:rPr>
              <a:t>Soracağımız üç soru:</a:t>
            </a:r>
            <a:endParaRPr lang="en-US" sz="1630" dirty="0"/>
          </a:p>
          <a:p>
            <a:pPr marL="0" indent="0">
              <a:buNone/>
            </a:pPr>
            <a:r>
              <a:rPr lang="en-US" sz="1630" dirty="0">
                <a:solidFill>
                  <a:srgbClr val="1F2937"/>
                </a:solidFill>
                <a:latin typeface="Aptos" pitchFamily="34" charset="0"/>
                <a:ea typeface="Aptos" pitchFamily="34" charset="-122"/>
                <a:cs typeface="Aptos" pitchFamily="34" charset="-120"/>
              </a:rPr>
              <a:t>• Kanıt nerede?</a:t>
            </a:r>
            <a:endParaRPr lang="en-US" sz="1630" dirty="0"/>
          </a:p>
          <a:p>
            <a:pPr marL="0" indent="0">
              <a:buNone/>
            </a:pPr>
            <a:r>
              <a:rPr lang="en-US" sz="1630" dirty="0">
                <a:solidFill>
                  <a:srgbClr val="1F2937"/>
                </a:solidFill>
                <a:latin typeface="Aptos" pitchFamily="34" charset="0"/>
                <a:ea typeface="Aptos" pitchFamily="34" charset="-122"/>
                <a:cs typeface="Aptos" pitchFamily="34" charset="-120"/>
              </a:rPr>
              <a:t>• Soru kaç bilgi istiyor?</a:t>
            </a:r>
            <a:endParaRPr lang="en-US" sz="1630" dirty="0"/>
          </a:p>
          <a:p>
            <a:pPr marL="0" indent="0">
              <a:buNone/>
            </a:pPr>
            <a:r>
              <a:rPr lang="en-US" sz="1630" dirty="0">
                <a:solidFill>
                  <a:srgbClr val="1F2937"/>
                </a:solidFill>
                <a:latin typeface="Aptos" pitchFamily="34" charset="0"/>
                <a:ea typeface="Aptos" pitchFamily="34" charset="-122"/>
                <a:cs typeface="Aptos" pitchFamily="34" charset="-120"/>
              </a:rPr>
              <a:t>• Bu bilgi mi, çıkarım mı?</a:t>
            </a:r>
            <a:endParaRPr lang="en-US" sz="1630" dirty="0"/>
          </a:p>
        </p:txBody>
      </p:sp>
      <p:sp>
        <p:nvSpPr>
          <p:cNvPr id="14" name="Text 11"/>
          <p:cNvSpPr/>
          <p:nvPr/>
        </p:nvSpPr>
        <p:spPr>
          <a:xfrm>
            <a:off x="502920" y="6446520"/>
            <a:ext cx="2194560" cy="228600"/>
          </a:xfrm>
          <a:prstGeom prst="rect">
            <a:avLst/>
          </a:prstGeom>
          <a:noFill/>
          <a:ln/>
        </p:spPr>
        <p:txBody>
          <a:bodyPr wrap="square" lIns="0" tIns="0" rIns="0" bIns="0" rtlCol="0" anchor="ctr"/>
          <a:lstStyle/>
          <a:p>
            <a:pPr marL="0" indent="0">
              <a:buNone/>
            </a:pPr>
            <a:r>
              <a:rPr lang="en-US" sz="850" dirty="0">
                <a:solidFill>
                  <a:srgbClr val="6B7280"/>
                </a:solidFill>
                <a:latin typeface="Aptos" pitchFamily="34" charset="0"/>
                <a:ea typeface="Aptos" pitchFamily="34" charset="-122"/>
                <a:cs typeface="Aptos" pitchFamily="34" charset="-120"/>
              </a:rPr>
              <a:t>IGCSE P1 • 1. Hafta • 10</a:t>
            </a:r>
            <a:endParaRPr lang="en-US" sz="85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1">
    <p:bg>
      <p:bgPr>
        <a:solidFill>
          <a:srgbClr val="F4F6F8"/>
        </a:solidFill>
        <a:effectLst/>
      </p:bgPr>
    </p:bg>
    <p:spTree>
      <p:nvGrpSpPr>
        <p:cNvPr id="1" name=""/>
        <p:cNvGrpSpPr/>
        <p:nvPr/>
      </p:nvGrpSpPr>
      <p:grpSpPr>
        <a:xfrm>
          <a:off x="0" y="0"/>
          <a:ext cx="0" cy="0"/>
          <a:chOff x="0" y="0"/>
          <a:chExt cx="0" cy="0"/>
        </a:xfrm>
      </p:grpSpPr>
      <p:pic>
        <p:nvPicPr>
          <p:cNvPr id="2" name="Image 0" descr="/mnt/data/fog_dock_side.jpg"/>
          <p:cNvPicPr>
            <a:picLocks noChangeAspect="1"/>
          </p:cNvPicPr>
          <p:nvPr/>
        </p:nvPicPr>
        <p:blipFill>
          <a:blip r:embed="rId3"/>
          <a:srcRect l="27312" r="27313"/>
          <a:stretch/>
        </p:blipFill>
        <p:spPr>
          <a:xfrm>
            <a:off x="7360920" y="0"/>
            <a:ext cx="4828032" cy="6858000"/>
          </a:xfrm>
          <a:prstGeom prst="rect">
            <a:avLst/>
          </a:prstGeom>
        </p:spPr>
      </p:pic>
      <p:sp>
        <p:nvSpPr>
          <p:cNvPr id="3" name="Text 0"/>
          <p:cNvSpPr/>
          <p:nvPr/>
        </p:nvSpPr>
        <p:spPr>
          <a:xfrm>
            <a:off x="566928" y="411480"/>
            <a:ext cx="6492240" cy="411480"/>
          </a:xfrm>
          <a:prstGeom prst="rect">
            <a:avLst/>
          </a:prstGeom>
          <a:noFill/>
          <a:ln/>
        </p:spPr>
        <p:txBody>
          <a:bodyPr wrap="square" lIns="0" tIns="0" rIns="0" bIns="0" rtlCol="0" anchor="ctr">
            <a:normAutofit/>
          </a:bodyPr>
          <a:lstStyle/>
          <a:p>
            <a:pPr marL="0" indent="0">
              <a:buNone/>
            </a:pPr>
            <a:r>
              <a:rPr lang="en-US" sz="2400" b="1" dirty="0">
                <a:solidFill>
                  <a:srgbClr val="14213D"/>
                </a:solidFill>
                <a:latin typeface="Aptos Display" pitchFamily="34" charset="0"/>
                <a:ea typeface="Aptos Display" pitchFamily="34" charset="-122"/>
                <a:cs typeface="Aptos Display" pitchFamily="34" charset="-120"/>
              </a:rPr>
              <a:t>Kendi cümlelerinle özetle</a:t>
            </a:r>
            <a:endParaRPr lang="en-US" sz="2400" dirty="0"/>
          </a:p>
        </p:txBody>
      </p:sp>
      <p:sp>
        <p:nvSpPr>
          <p:cNvPr id="4" name="Text 1"/>
          <p:cNvSpPr/>
          <p:nvPr/>
        </p:nvSpPr>
        <p:spPr>
          <a:xfrm>
            <a:off x="585216" y="841248"/>
            <a:ext cx="6217920" cy="320040"/>
          </a:xfrm>
          <a:prstGeom prst="rect">
            <a:avLst/>
          </a:prstGeom>
          <a:noFill/>
          <a:ln/>
        </p:spPr>
        <p:txBody>
          <a:bodyPr wrap="square" lIns="0" tIns="0" rIns="0" bIns="0" rtlCol="0" anchor="ctr">
            <a:normAutofit/>
          </a:bodyPr>
          <a:lstStyle/>
          <a:p>
            <a:pPr marL="0" indent="0">
              <a:buNone/>
            </a:pPr>
            <a:r>
              <a:rPr lang="en-US" sz="1200" dirty="0">
                <a:solidFill>
                  <a:srgbClr val="5B6472"/>
                </a:solidFill>
              </a:rPr>
              <a:t>10 dakika • 30–40 kelime</a:t>
            </a:r>
            <a:endParaRPr lang="en-US" sz="1200" dirty="0"/>
          </a:p>
        </p:txBody>
      </p:sp>
      <p:sp>
        <p:nvSpPr>
          <p:cNvPr id="5" name="Text 2"/>
          <p:cNvSpPr/>
          <p:nvPr/>
        </p:nvSpPr>
        <p:spPr>
          <a:xfrm>
            <a:off x="749808" y="1325880"/>
            <a:ext cx="6172200" cy="1207008"/>
          </a:xfrm>
          <a:prstGeom prst="rect">
            <a:avLst/>
          </a:prstGeom>
          <a:solidFill>
            <a:srgbClr val="FFFFFF">
              <a:alpha val="92000"/>
            </a:srgbClr>
          </a:solidFill>
          <a:ln w="7620">
            <a:solidFill>
              <a:srgbClr val="E5E7EB">
                <a:alpha val="70000"/>
              </a:srgbClr>
            </a:solidFill>
          </a:ln>
        </p:spPr>
        <p:txBody>
          <a:bodyPr wrap="square" rtlCol="0" anchor="ctr">
            <a:normAutofit/>
          </a:bodyPr>
          <a:lstStyle/>
          <a:p>
            <a:pPr marL="0" indent="0">
              <a:buNone/>
            </a:pPr>
            <a:r>
              <a:rPr lang="en-US" sz="1700" b="1" dirty="0">
                <a:solidFill>
                  <a:srgbClr val="1F2937"/>
                </a:solidFill>
                <a:latin typeface="Aptos" pitchFamily="34" charset="0"/>
                <a:ea typeface="Aptos" pitchFamily="34" charset="-122"/>
                <a:cs typeface="Aptos" pitchFamily="34" charset="-120"/>
              </a:rPr>
              <a:t>Yönerge</a:t>
            </a:r>
            <a:endParaRPr lang="en-US" sz="1700" b="1" dirty="0"/>
          </a:p>
          <a:p>
            <a:pPr marL="0" indent="0">
              <a:buNone/>
            </a:pPr>
            <a:r>
              <a:rPr lang="en-US" sz="1700" dirty="0">
                <a:solidFill>
                  <a:srgbClr val="1F2937"/>
                </a:solidFill>
                <a:latin typeface="Aptos" pitchFamily="34" charset="0"/>
                <a:ea typeface="Aptos" pitchFamily="34" charset="-122"/>
                <a:cs typeface="Aptos" pitchFamily="34" charset="-120"/>
              </a:rPr>
              <a:t>Metni, temel bilgileri koruyarak kendi cümlelerinizle 30–40 kelime arasında özetleyiniz. Metindeki cümleleri doğrudan kopyalamayınız.</a:t>
            </a:r>
            <a:endParaRPr lang="en-US" sz="1700" dirty="0"/>
          </a:p>
        </p:txBody>
      </p:sp>
      <p:sp>
        <p:nvSpPr>
          <p:cNvPr id="6" name="Text 3"/>
          <p:cNvSpPr/>
          <p:nvPr/>
        </p:nvSpPr>
        <p:spPr>
          <a:xfrm>
            <a:off x="749808" y="3063240"/>
            <a:ext cx="6172200" cy="1417320"/>
          </a:xfrm>
          <a:prstGeom prst="rect">
            <a:avLst/>
          </a:prstGeom>
          <a:solidFill>
            <a:srgbClr val="FFFFFF">
              <a:alpha val="92000"/>
            </a:srgbClr>
          </a:solidFill>
          <a:ln w="7620">
            <a:solidFill>
              <a:srgbClr val="E5E7EB">
                <a:alpha val="70000"/>
              </a:srgbClr>
            </a:solidFill>
          </a:ln>
        </p:spPr>
        <p:txBody>
          <a:bodyPr wrap="square" rtlCol="0" anchor="ctr">
            <a:normAutofit/>
          </a:bodyPr>
          <a:lstStyle/>
          <a:p>
            <a:pPr marL="0" indent="0">
              <a:buNone/>
            </a:pPr>
            <a:r>
              <a:rPr lang="en-US" sz="1700" b="1" dirty="0">
                <a:solidFill>
                  <a:srgbClr val="1F2937"/>
                </a:solidFill>
                <a:latin typeface="Aptos" pitchFamily="34" charset="0"/>
                <a:ea typeface="Aptos" pitchFamily="34" charset="-122"/>
                <a:cs typeface="Aptos" pitchFamily="34" charset="-120"/>
              </a:rPr>
              <a:t>Kontrol listesi</a:t>
            </a:r>
            <a:endParaRPr lang="en-US" sz="1700" b="1" dirty="0"/>
          </a:p>
          <a:p>
            <a:pPr marL="0" indent="0">
              <a:buNone/>
            </a:pPr>
            <a:r>
              <a:rPr lang="en-US" sz="1700" dirty="0">
                <a:solidFill>
                  <a:srgbClr val="1F2937"/>
                </a:solidFill>
                <a:latin typeface="Aptos" pitchFamily="34" charset="0"/>
                <a:ea typeface="Aptos" pitchFamily="34" charset="-122"/>
                <a:cs typeface="Aptos" pitchFamily="34" charset="-120"/>
              </a:rPr>
              <a:t>Ana fikir var mı?</a:t>
            </a:r>
            <a:endParaRPr lang="en-US" sz="1700" dirty="0"/>
          </a:p>
          <a:p>
            <a:pPr marL="0" indent="0">
              <a:buNone/>
            </a:pPr>
            <a:r>
              <a:rPr lang="en-US" sz="1700" dirty="0">
                <a:solidFill>
                  <a:srgbClr val="1F2937"/>
                </a:solidFill>
                <a:latin typeface="Aptos" pitchFamily="34" charset="0"/>
                <a:ea typeface="Aptos" pitchFamily="34" charset="-122"/>
                <a:cs typeface="Aptos" pitchFamily="34" charset="-120"/>
              </a:rPr>
              <a:t>Gereksiz ayrıntıları attın mı?</a:t>
            </a:r>
            <a:endParaRPr lang="en-US" sz="1700" dirty="0"/>
          </a:p>
          <a:p>
            <a:pPr marL="0" indent="0">
              <a:buNone/>
            </a:pPr>
            <a:r>
              <a:rPr lang="en-US" sz="1700" dirty="0">
                <a:solidFill>
                  <a:srgbClr val="1F2937"/>
                </a:solidFill>
                <a:latin typeface="Aptos" pitchFamily="34" charset="0"/>
                <a:ea typeface="Aptos" pitchFamily="34" charset="-122"/>
                <a:cs typeface="Aptos" pitchFamily="34" charset="-120"/>
              </a:rPr>
              <a:t>Cümleler sana ait mi?</a:t>
            </a:r>
            <a:endParaRPr lang="en-US" sz="1700" dirty="0"/>
          </a:p>
          <a:p>
            <a:pPr marL="0" indent="0">
              <a:buNone/>
            </a:pPr>
            <a:r>
              <a:rPr lang="en-US" sz="1700" dirty="0">
                <a:solidFill>
                  <a:srgbClr val="1F2937"/>
                </a:solidFill>
                <a:latin typeface="Aptos" pitchFamily="34" charset="0"/>
                <a:ea typeface="Aptos" pitchFamily="34" charset="-122"/>
                <a:cs typeface="Aptos" pitchFamily="34" charset="-120"/>
              </a:rPr>
              <a:t>Kelime sınırında mısın?</a:t>
            </a:r>
            <a:endParaRPr lang="en-US" sz="1700" dirty="0"/>
          </a:p>
        </p:txBody>
      </p:sp>
      <p:sp>
        <p:nvSpPr>
          <p:cNvPr id="7" name="Text 4"/>
          <p:cNvSpPr/>
          <p:nvPr/>
        </p:nvSpPr>
        <p:spPr>
          <a:xfrm>
            <a:off x="777240" y="5257800"/>
            <a:ext cx="5669280" cy="411480"/>
          </a:xfrm>
          <a:prstGeom prst="rect">
            <a:avLst/>
          </a:prstGeom>
          <a:noFill/>
          <a:ln/>
        </p:spPr>
        <p:txBody>
          <a:bodyPr wrap="square" lIns="0" tIns="0" rIns="0" bIns="0" rtlCol="0" anchor="ctr">
            <a:normAutofit/>
          </a:bodyPr>
          <a:lstStyle/>
          <a:p>
            <a:pPr marL="0" indent="0">
              <a:buNone/>
            </a:pPr>
            <a:r>
              <a:rPr lang="en-US" sz="2200" b="1" dirty="0">
                <a:solidFill>
                  <a:srgbClr val="E76F51"/>
                </a:solidFill>
              </a:rPr>
              <a:t>Kopyalayarak kısaltmak ≠ özetlemek</a:t>
            </a:r>
            <a:endParaRPr lang="en-US" sz="2200" dirty="0"/>
          </a:p>
        </p:txBody>
      </p:sp>
      <p:sp>
        <p:nvSpPr>
          <p:cNvPr id="8" name="Text 5"/>
          <p:cNvSpPr/>
          <p:nvPr/>
        </p:nvSpPr>
        <p:spPr>
          <a:xfrm>
            <a:off x="502920" y="6446520"/>
            <a:ext cx="2194560" cy="228600"/>
          </a:xfrm>
          <a:prstGeom prst="rect">
            <a:avLst/>
          </a:prstGeom>
          <a:noFill/>
          <a:ln/>
        </p:spPr>
        <p:txBody>
          <a:bodyPr wrap="square" lIns="0" tIns="0" rIns="0" bIns="0" rtlCol="0" anchor="ctr"/>
          <a:lstStyle/>
          <a:p>
            <a:pPr marL="0" indent="0">
              <a:buNone/>
            </a:pPr>
            <a:r>
              <a:rPr lang="en-US" sz="850" dirty="0">
                <a:solidFill>
                  <a:srgbClr val="6B7280"/>
                </a:solidFill>
                <a:latin typeface="Aptos" pitchFamily="34" charset="0"/>
                <a:ea typeface="Aptos" pitchFamily="34" charset="-122"/>
                <a:cs typeface="Aptos" pitchFamily="34" charset="-120"/>
              </a:rPr>
              <a:t>IGCSE P1 • 1. Hafta • 11</a:t>
            </a:r>
            <a:endParaRPr lang="en-US" sz="85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2">
    <p:bg>
      <p:bgPr>
        <a:solidFill>
          <a:srgbClr val="111827"/>
        </a:solidFill>
        <a:effectLst/>
      </p:bgPr>
    </p:bg>
    <p:spTree>
      <p:nvGrpSpPr>
        <p:cNvPr id="1" name=""/>
        <p:cNvGrpSpPr/>
        <p:nvPr/>
      </p:nvGrpSpPr>
      <p:grpSpPr>
        <a:xfrm>
          <a:off x="0" y="0"/>
          <a:ext cx="0" cy="0"/>
          <a:chOff x="0" y="0"/>
          <a:chExt cx="0" cy="0"/>
        </a:xfrm>
      </p:grpSpPr>
      <p:pic>
        <p:nvPicPr>
          <p:cNvPr id="2" name="Image 0" descr="/mnt/data/fog_dock_dark.jpg"/>
          <p:cNvPicPr>
            <a:picLocks noChangeAspect="1"/>
          </p:cNvPicPr>
          <p:nvPr/>
        </p:nvPicPr>
        <p:blipFill>
          <a:blip r:embed="rId3"/>
          <a:srcRect t="6363" b="6363"/>
          <a:stretch/>
        </p:blipFill>
        <p:spPr>
          <a:xfrm>
            <a:off x="0" y="0"/>
            <a:ext cx="12191695" cy="6858000"/>
          </a:xfrm>
          <a:prstGeom prst="rect">
            <a:avLst/>
          </a:prstGeom>
        </p:spPr>
      </p:pic>
      <p:sp>
        <p:nvSpPr>
          <p:cNvPr id="3" name="Text 0"/>
          <p:cNvSpPr/>
          <p:nvPr/>
        </p:nvSpPr>
        <p:spPr>
          <a:xfrm>
            <a:off x="685800" y="658368"/>
            <a:ext cx="4937760" cy="566928"/>
          </a:xfrm>
          <a:prstGeom prst="rect">
            <a:avLst/>
          </a:prstGeom>
          <a:noFill/>
          <a:ln/>
        </p:spPr>
        <p:txBody>
          <a:bodyPr wrap="square" lIns="0" tIns="0" rIns="0" bIns="0" rtlCol="0" anchor="ctr">
            <a:normAutofit/>
          </a:bodyPr>
          <a:lstStyle/>
          <a:p>
            <a:pPr marL="0" indent="0">
              <a:buNone/>
            </a:pPr>
            <a:r>
              <a:rPr lang="en-US" sz="3400" b="1" dirty="0">
                <a:solidFill>
                  <a:srgbClr val="FFFFFF"/>
                </a:solidFill>
                <a:latin typeface="Aptos Display" pitchFamily="34" charset="0"/>
                <a:ea typeface="Aptos Display" pitchFamily="34" charset="-122"/>
                <a:cs typeface="Aptos Display" pitchFamily="34" charset="-120"/>
              </a:rPr>
              <a:t>Çıkış bileti</a:t>
            </a:r>
            <a:endParaRPr lang="en-US" sz="3400" dirty="0"/>
          </a:p>
        </p:txBody>
      </p:sp>
      <p:sp>
        <p:nvSpPr>
          <p:cNvPr id="4" name="Text 1"/>
          <p:cNvSpPr/>
          <p:nvPr/>
        </p:nvSpPr>
        <p:spPr>
          <a:xfrm>
            <a:off x="713232" y="1645920"/>
            <a:ext cx="3657600" cy="475488"/>
          </a:xfrm>
          <a:prstGeom prst="rect">
            <a:avLst/>
          </a:prstGeom>
          <a:solidFill>
            <a:srgbClr val="FFFFFF"/>
          </a:solidFill>
          <a:ln w="7620">
            <a:solidFill>
              <a:srgbClr val="E5E7EB">
                <a:alpha val="70000"/>
              </a:srgbClr>
            </a:solidFill>
          </a:ln>
        </p:spPr>
        <p:txBody>
          <a:bodyPr wrap="square" rtlCol="0" anchor="ctr">
            <a:normAutofit/>
          </a:bodyPr>
          <a:lstStyle/>
          <a:p>
            <a:pPr marL="0" indent="0">
              <a:buNone/>
            </a:pPr>
            <a:r>
              <a:rPr lang="en-US" sz="1700" b="1" dirty="0">
                <a:solidFill>
                  <a:srgbClr val="1F2937"/>
                </a:solidFill>
                <a:latin typeface="Aptos" pitchFamily="34" charset="0"/>
                <a:ea typeface="Aptos" pitchFamily="34" charset="-122"/>
                <a:cs typeface="Aptos" pitchFamily="34" charset="-120"/>
              </a:rPr>
              <a:t>Bugün en kolay yaptığım şey:</a:t>
            </a:r>
            <a:endParaRPr lang="en-US" sz="1700" dirty="0"/>
          </a:p>
        </p:txBody>
      </p:sp>
      <p:sp>
        <p:nvSpPr>
          <p:cNvPr id="5" name="Text 2"/>
          <p:cNvSpPr/>
          <p:nvPr/>
        </p:nvSpPr>
        <p:spPr>
          <a:xfrm>
            <a:off x="713232" y="2423160"/>
            <a:ext cx="3657600" cy="475488"/>
          </a:xfrm>
          <a:prstGeom prst="rect">
            <a:avLst/>
          </a:prstGeom>
          <a:solidFill>
            <a:srgbClr val="FFFFFF"/>
          </a:solidFill>
          <a:ln w="7620">
            <a:solidFill>
              <a:srgbClr val="E5E7EB">
                <a:alpha val="70000"/>
              </a:srgbClr>
            </a:solidFill>
          </a:ln>
        </p:spPr>
        <p:txBody>
          <a:bodyPr wrap="square" rtlCol="0" anchor="ctr">
            <a:normAutofit/>
          </a:bodyPr>
          <a:lstStyle/>
          <a:p>
            <a:pPr marL="0" indent="0">
              <a:buNone/>
            </a:pPr>
            <a:r>
              <a:rPr lang="en-US" sz="1700" b="1" dirty="0">
                <a:solidFill>
                  <a:srgbClr val="1F2937"/>
                </a:solidFill>
                <a:latin typeface="Aptos" pitchFamily="34" charset="0"/>
                <a:ea typeface="Aptos" pitchFamily="34" charset="-122"/>
                <a:cs typeface="Aptos" pitchFamily="34" charset="-120"/>
              </a:rPr>
              <a:t>Bugün en çok zorlandığım şey:</a:t>
            </a:r>
            <a:endParaRPr lang="en-US" sz="1700" dirty="0"/>
          </a:p>
        </p:txBody>
      </p:sp>
      <p:sp>
        <p:nvSpPr>
          <p:cNvPr id="6" name="Text 3"/>
          <p:cNvSpPr/>
          <p:nvPr/>
        </p:nvSpPr>
        <p:spPr>
          <a:xfrm>
            <a:off x="713232" y="3200400"/>
            <a:ext cx="5120640" cy="475488"/>
          </a:xfrm>
          <a:prstGeom prst="rect">
            <a:avLst/>
          </a:prstGeom>
          <a:solidFill>
            <a:srgbClr val="FFFFFF"/>
          </a:solidFill>
          <a:ln w="7620">
            <a:solidFill>
              <a:srgbClr val="E5E7EB">
                <a:alpha val="70000"/>
              </a:srgbClr>
            </a:solidFill>
          </a:ln>
        </p:spPr>
        <p:txBody>
          <a:bodyPr wrap="square" rtlCol="0" anchor="ctr">
            <a:normAutofit/>
          </a:bodyPr>
          <a:lstStyle/>
          <a:p>
            <a:pPr marL="0" indent="0">
              <a:buNone/>
            </a:pPr>
            <a:r>
              <a:rPr lang="en-US" sz="1700" b="1" dirty="0">
                <a:solidFill>
                  <a:srgbClr val="1F2937"/>
                </a:solidFill>
                <a:latin typeface="Aptos" pitchFamily="34" charset="0"/>
                <a:ea typeface="Aptos" pitchFamily="34" charset="-122"/>
                <a:cs typeface="Aptos" pitchFamily="34" charset="-120"/>
              </a:rPr>
              <a:t>Bir çıkarımın güçlü olabilmesi için …</a:t>
            </a:r>
            <a:endParaRPr lang="en-US" sz="1700" dirty="0"/>
          </a:p>
        </p:txBody>
      </p:sp>
      <p:sp>
        <p:nvSpPr>
          <p:cNvPr id="7" name="Text 4"/>
          <p:cNvSpPr/>
          <p:nvPr/>
        </p:nvSpPr>
        <p:spPr>
          <a:xfrm>
            <a:off x="731520" y="4901184"/>
            <a:ext cx="7498080" cy="457200"/>
          </a:xfrm>
          <a:prstGeom prst="rect">
            <a:avLst/>
          </a:prstGeom>
          <a:noFill/>
          <a:ln/>
        </p:spPr>
        <p:txBody>
          <a:bodyPr wrap="square" lIns="0" tIns="0" rIns="0" bIns="0" rtlCol="0" anchor="ctr">
            <a:normAutofit/>
          </a:bodyPr>
          <a:lstStyle/>
          <a:p>
            <a:pPr marL="0" indent="0">
              <a:buNone/>
            </a:pPr>
            <a:r>
              <a:rPr lang="en-US" sz="1700" b="1" dirty="0">
                <a:solidFill>
                  <a:srgbClr val="FFFFFF"/>
                </a:solidFill>
              </a:rPr>
              <a:t>Kendini 1–5 arasında değerlendir: açık bilgi • çıkarım • kanıt • özetleme</a:t>
            </a:r>
            <a:endParaRPr lang="en-US" sz="1700" dirty="0"/>
          </a:p>
        </p:txBody>
      </p:sp>
      <p:sp>
        <p:nvSpPr>
          <p:cNvPr id="8" name="Text 5"/>
          <p:cNvSpPr/>
          <p:nvPr/>
        </p:nvSpPr>
        <p:spPr>
          <a:xfrm>
            <a:off x="731520" y="5486400"/>
            <a:ext cx="5120640" cy="320040"/>
          </a:xfrm>
          <a:prstGeom prst="rect">
            <a:avLst/>
          </a:prstGeom>
          <a:noFill/>
          <a:ln/>
        </p:spPr>
        <p:txBody>
          <a:bodyPr wrap="square" lIns="0" tIns="0" rIns="0" bIns="0" rtlCol="0" anchor="ctr">
            <a:normAutofit/>
          </a:bodyPr>
          <a:lstStyle/>
          <a:p>
            <a:pPr marL="0" indent="0">
              <a:buNone/>
            </a:pPr>
            <a:r>
              <a:rPr lang="en-US" sz="1450" dirty="0">
                <a:solidFill>
                  <a:srgbClr val="E5E7EB"/>
                </a:solidFill>
              </a:rPr>
              <a:t>Bu not değil; öğretmenin yol haritası.</a:t>
            </a:r>
            <a:endParaRPr lang="en-US" sz="145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4F6F8"/>
        </a:solidFill>
        <a:effectLst/>
      </p:bgPr>
    </p:bg>
    <p:spTree>
      <p:nvGrpSpPr>
        <p:cNvPr id="1" name=""/>
        <p:cNvGrpSpPr/>
        <p:nvPr/>
      </p:nvGrpSpPr>
      <p:grpSpPr>
        <a:xfrm>
          <a:off x="0" y="0"/>
          <a:ext cx="0" cy="0"/>
          <a:chOff x="0" y="0"/>
          <a:chExt cx="0" cy="0"/>
        </a:xfrm>
      </p:grpSpPr>
      <p:pic>
        <p:nvPicPr>
          <p:cNvPr id="2" name="Image 0" descr="/mnt/data/fog_dock_side.jpg"/>
          <p:cNvPicPr>
            <a:picLocks noChangeAspect="1"/>
          </p:cNvPicPr>
          <p:nvPr/>
        </p:nvPicPr>
        <p:blipFill>
          <a:blip r:embed="rId3"/>
          <a:srcRect l="27312" r="27313"/>
          <a:stretch/>
        </p:blipFill>
        <p:spPr>
          <a:xfrm>
            <a:off x="7360920" y="0"/>
            <a:ext cx="4828032" cy="6858000"/>
          </a:xfrm>
          <a:prstGeom prst="rect">
            <a:avLst/>
          </a:prstGeom>
        </p:spPr>
      </p:pic>
      <p:sp>
        <p:nvSpPr>
          <p:cNvPr id="3" name="Text 0"/>
          <p:cNvSpPr/>
          <p:nvPr/>
        </p:nvSpPr>
        <p:spPr>
          <a:xfrm>
            <a:off x="566928" y="411480"/>
            <a:ext cx="6492240" cy="411480"/>
          </a:xfrm>
          <a:prstGeom prst="rect">
            <a:avLst/>
          </a:prstGeom>
          <a:noFill/>
          <a:ln/>
        </p:spPr>
        <p:txBody>
          <a:bodyPr wrap="square" lIns="0" tIns="0" rIns="0" bIns="0" rtlCol="0" anchor="ctr">
            <a:normAutofit/>
          </a:bodyPr>
          <a:lstStyle/>
          <a:p>
            <a:pPr marL="0" indent="0">
              <a:buNone/>
            </a:pPr>
            <a:r>
              <a:rPr lang="en-US" sz="2400" b="1" dirty="0">
                <a:solidFill>
                  <a:srgbClr val="14213D"/>
                </a:solidFill>
                <a:latin typeface="Aptos Display" pitchFamily="34" charset="0"/>
                <a:ea typeface="Aptos Display" pitchFamily="34" charset="-122"/>
                <a:cs typeface="Aptos Display" pitchFamily="34" charset="-120"/>
              </a:rPr>
              <a:t>Bugünkü yolculuk</a:t>
            </a:r>
            <a:endParaRPr lang="en-US" sz="2400" dirty="0"/>
          </a:p>
        </p:txBody>
      </p:sp>
      <p:sp>
        <p:nvSpPr>
          <p:cNvPr id="4" name="Text 1"/>
          <p:cNvSpPr/>
          <p:nvPr/>
        </p:nvSpPr>
        <p:spPr>
          <a:xfrm>
            <a:off x="585216" y="841248"/>
            <a:ext cx="6217920" cy="320040"/>
          </a:xfrm>
          <a:prstGeom prst="rect">
            <a:avLst/>
          </a:prstGeom>
          <a:noFill/>
          <a:ln/>
        </p:spPr>
        <p:txBody>
          <a:bodyPr wrap="square" lIns="0" tIns="0" rIns="0" bIns="0" rtlCol="0" anchor="ctr">
            <a:normAutofit/>
          </a:bodyPr>
          <a:lstStyle/>
          <a:p>
            <a:pPr marL="0" indent="0">
              <a:buNone/>
            </a:pPr>
            <a:r>
              <a:rPr lang="en-US" sz="1200" dirty="0">
                <a:solidFill>
                  <a:srgbClr val="5B6472"/>
                </a:solidFill>
              </a:rPr>
              <a:t>Okuma dersine görselden başlayıp metne geçiyoruz.</a:t>
            </a:r>
            <a:endParaRPr lang="en-US" sz="1200" dirty="0"/>
          </a:p>
        </p:txBody>
      </p:sp>
      <p:sp>
        <p:nvSpPr>
          <p:cNvPr id="5" name="Text 2"/>
          <p:cNvSpPr/>
          <p:nvPr/>
        </p:nvSpPr>
        <p:spPr>
          <a:xfrm>
            <a:off x="658368" y="1444752"/>
            <a:ext cx="384048" cy="384048"/>
          </a:xfrm>
          <a:prstGeom prst="rect">
            <a:avLst/>
          </a:prstGeom>
          <a:solidFill>
            <a:srgbClr val="2A9D8F"/>
          </a:solidFill>
          <a:ln>
            <a:solidFill>
              <a:srgbClr val="2A9D8F"/>
            </a:solidFill>
          </a:ln>
        </p:spPr>
        <p:txBody>
          <a:bodyPr wrap="square" lIns="0" tIns="0" rIns="0" bIns="0" rtlCol="0" anchor="ctr"/>
          <a:lstStyle/>
          <a:p>
            <a:pPr marL="0" indent="0" algn="ctr">
              <a:buNone/>
            </a:pPr>
            <a:r>
              <a:rPr lang="en-US" sz="1800" b="1" dirty="0">
                <a:solidFill>
                  <a:srgbClr val="FFFFFF"/>
                </a:solidFill>
              </a:rPr>
              <a:t>1</a:t>
            </a:r>
            <a:endParaRPr lang="en-US" sz="1800" dirty="0"/>
          </a:p>
        </p:txBody>
      </p:sp>
      <p:sp>
        <p:nvSpPr>
          <p:cNvPr id="6" name="Text 3"/>
          <p:cNvSpPr/>
          <p:nvPr/>
        </p:nvSpPr>
        <p:spPr>
          <a:xfrm>
            <a:off x="1207008" y="1417320"/>
            <a:ext cx="2377440" cy="256032"/>
          </a:xfrm>
          <a:prstGeom prst="rect">
            <a:avLst/>
          </a:prstGeom>
          <a:noFill/>
          <a:ln/>
        </p:spPr>
        <p:txBody>
          <a:bodyPr wrap="square" lIns="0" tIns="0" rIns="0" bIns="0" rtlCol="0" anchor="ctr"/>
          <a:lstStyle/>
          <a:p>
            <a:pPr marL="0" indent="0">
              <a:buNone/>
            </a:pPr>
            <a:r>
              <a:rPr lang="en-US" sz="1800" b="1" dirty="0">
                <a:solidFill>
                  <a:srgbClr val="14213D"/>
                </a:solidFill>
              </a:rPr>
              <a:t>Görseli oku</a:t>
            </a:r>
            <a:endParaRPr lang="en-US" sz="1800" dirty="0"/>
          </a:p>
        </p:txBody>
      </p:sp>
      <p:sp>
        <p:nvSpPr>
          <p:cNvPr id="7" name="Text 4"/>
          <p:cNvSpPr/>
          <p:nvPr/>
        </p:nvSpPr>
        <p:spPr>
          <a:xfrm>
            <a:off x="1225296" y="1728216"/>
            <a:ext cx="4846320" cy="310896"/>
          </a:xfrm>
          <a:prstGeom prst="rect">
            <a:avLst/>
          </a:prstGeom>
          <a:noFill/>
          <a:ln/>
        </p:spPr>
        <p:txBody>
          <a:bodyPr wrap="square" lIns="0" tIns="0" rIns="0" bIns="0" rtlCol="0" anchor="ctr">
            <a:normAutofit/>
          </a:bodyPr>
          <a:lstStyle/>
          <a:p>
            <a:pPr marL="0" indent="0">
              <a:buNone/>
            </a:pPr>
            <a:r>
              <a:rPr lang="en-US" sz="1350" dirty="0">
                <a:solidFill>
                  <a:srgbClr val="4B5563"/>
                </a:solidFill>
              </a:rPr>
              <a:t>Kesin bilgi ile çıkarımı ayır.</a:t>
            </a:r>
            <a:endParaRPr lang="en-US" sz="1350" dirty="0"/>
          </a:p>
        </p:txBody>
      </p:sp>
      <p:sp>
        <p:nvSpPr>
          <p:cNvPr id="8" name="Text 5"/>
          <p:cNvSpPr/>
          <p:nvPr/>
        </p:nvSpPr>
        <p:spPr>
          <a:xfrm>
            <a:off x="658368" y="2496312"/>
            <a:ext cx="384048" cy="384048"/>
          </a:xfrm>
          <a:prstGeom prst="rect">
            <a:avLst/>
          </a:prstGeom>
          <a:solidFill>
            <a:srgbClr val="E9C46A"/>
          </a:solidFill>
          <a:ln>
            <a:solidFill>
              <a:srgbClr val="E9C46A"/>
            </a:solidFill>
          </a:ln>
        </p:spPr>
        <p:txBody>
          <a:bodyPr wrap="square" lIns="0" tIns="0" rIns="0" bIns="0" rtlCol="0" anchor="ctr"/>
          <a:lstStyle/>
          <a:p>
            <a:pPr marL="0" indent="0" algn="ctr">
              <a:buNone/>
            </a:pPr>
            <a:r>
              <a:rPr lang="en-US" sz="1800" b="1" dirty="0">
                <a:solidFill>
                  <a:srgbClr val="FFFFFF"/>
                </a:solidFill>
              </a:rPr>
              <a:t>2</a:t>
            </a:r>
            <a:endParaRPr lang="en-US" sz="1800" dirty="0"/>
          </a:p>
        </p:txBody>
      </p:sp>
      <p:sp>
        <p:nvSpPr>
          <p:cNvPr id="9" name="Text 6"/>
          <p:cNvSpPr/>
          <p:nvPr/>
        </p:nvSpPr>
        <p:spPr>
          <a:xfrm>
            <a:off x="1207008" y="2468880"/>
            <a:ext cx="2377440" cy="256032"/>
          </a:xfrm>
          <a:prstGeom prst="rect">
            <a:avLst/>
          </a:prstGeom>
          <a:noFill/>
          <a:ln/>
        </p:spPr>
        <p:txBody>
          <a:bodyPr wrap="square" lIns="0" tIns="0" rIns="0" bIns="0" rtlCol="0" anchor="ctr"/>
          <a:lstStyle/>
          <a:p>
            <a:pPr marL="0" indent="0">
              <a:buNone/>
            </a:pPr>
            <a:r>
              <a:rPr lang="en-US" sz="1800" b="1" dirty="0">
                <a:solidFill>
                  <a:srgbClr val="14213D"/>
                </a:solidFill>
              </a:rPr>
              <a:t>Kanıtla</a:t>
            </a:r>
            <a:endParaRPr lang="en-US" sz="1800" dirty="0"/>
          </a:p>
        </p:txBody>
      </p:sp>
      <p:sp>
        <p:nvSpPr>
          <p:cNvPr id="10" name="Text 7"/>
          <p:cNvSpPr/>
          <p:nvPr/>
        </p:nvSpPr>
        <p:spPr>
          <a:xfrm>
            <a:off x="1225296" y="2779776"/>
            <a:ext cx="4846320" cy="310896"/>
          </a:xfrm>
          <a:prstGeom prst="rect">
            <a:avLst/>
          </a:prstGeom>
          <a:noFill/>
          <a:ln/>
        </p:spPr>
        <p:txBody>
          <a:bodyPr wrap="square" lIns="0" tIns="0" rIns="0" bIns="0" rtlCol="0" anchor="ctr">
            <a:normAutofit/>
          </a:bodyPr>
          <a:lstStyle/>
          <a:p>
            <a:pPr marL="0" indent="0">
              <a:buNone/>
            </a:pPr>
            <a:r>
              <a:rPr lang="en-US" sz="1350" dirty="0">
                <a:solidFill>
                  <a:srgbClr val="4B5563"/>
                </a:solidFill>
              </a:rPr>
              <a:t>Her yorumun dayanağını göster.</a:t>
            </a:r>
            <a:endParaRPr lang="en-US" sz="1350" dirty="0"/>
          </a:p>
        </p:txBody>
      </p:sp>
      <p:sp>
        <p:nvSpPr>
          <p:cNvPr id="11" name="Text 8"/>
          <p:cNvSpPr/>
          <p:nvPr/>
        </p:nvSpPr>
        <p:spPr>
          <a:xfrm>
            <a:off x="658368" y="3547872"/>
            <a:ext cx="384048" cy="384048"/>
          </a:xfrm>
          <a:prstGeom prst="rect">
            <a:avLst/>
          </a:prstGeom>
          <a:solidFill>
            <a:srgbClr val="E76F51"/>
          </a:solidFill>
          <a:ln>
            <a:solidFill>
              <a:srgbClr val="E76F51"/>
            </a:solidFill>
          </a:ln>
        </p:spPr>
        <p:txBody>
          <a:bodyPr wrap="square" lIns="0" tIns="0" rIns="0" bIns="0" rtlCol="0" anchor="ctr"/>
          <a:lstStyle/>
          <a:p>
            <a:pPr marL="0" indent="0" algn="ctr">
              <a:buNone/>
            </a:pPr>
            <a:r>
              <a:rPr lang="en-US" sz="1800" b="1" dirty="0">
                <a:solidFill>
                  <a:srgbClr val="FFFFFF"/>
                </a:solidFill>
              </a:rPr>
              <a:t>3</a:t>
            </a:r>
            <a:endParaRPr lang="en-US" sz="1800" dirty="0"/>
          </a:p>
        </p:txBody>
      </p:sp>
      <p:sp>
        <p:nvSpPr>
          <p:cNvPr id="12" name="Text 9"/>
          <p:cNvSpPr/>
          <p:nvPr/>
        </p:nvSpPr>
        <p:spPr>
          <a:xfrm>
            <a:off x="1207008" y="3520440"/>
            <a:ext cx="2377440" cy="256032"/>
          </a:xfrm>
          <a:prstGeom prst="rect">
            <a:avLst/>
          </a:prstGeom>
          <a:noFill/>
          <a:ln/>
        </p:spPr>
        <p:txBody>
          <a:bodyPr wrap="square" lIns="0" tIns="0" rIns="0" bIns="0" rtlCol="0" anchor="ctr"/>
          <a:lstStyle/>
          <a:p>
            <a:pPr marL="0" indent="0">
              <a:buNone/>
            </a:pPr>
            <a:r>
              <a:rPr lang="en-US" sz="1800" b="1" dirty="0">
                <a:solidFill>
                  <a:srgbClr val="14213D"/>
                </a:solidFill>
              </a:rPr>
              <a:t>Metne geç</a:t>
            </a:r>
            <a:endParaRPr lang="en-US" sz="1800" dirty="0"/>
          </a:p>
        </p:txBody>
      </p:sp>
      <p:sp>
        <p:nvSpPr>
          <p:cNvPr id="13" name="Text 10"/>
          <p:cNvSpPr/>
          <p:nvPr/>
        </p:nvSpPr>
        <p:spPr>
          <a:xfrm>
            <a:off x="1225296" y="3831336"/>
            <a:ext cx="4846320" cy="310896"/>
          </a:xfrm>
          <a:prstGeom prst="rect">
            <a:avLst/>
          </a:prstGeom>
          <a:noFill/>
          <a:ln/>
        </p:spPr>
        <p:txBody>
          <a:bodyPr wrap="square" lIns="0" tIns="0" rIns="0" bIns="0" rtlCol="0" anchor="ctr">
            <a:normAutofit/>
          </a:bodyPr>
          <a:lstStyle/>
          <a:p>
            <a:pPr marL="0" indent="0">
              <a:buNone/>
            </a:pPr>
            <a:r>
              <a:rPr lang="en-US" sz="1350" dirty="0">
                <a:solidFill>
                  <a:srgbClr val="4B5563"/>
                </a:solidFill>
              </a:rPr>
              <a:t>Kısa metinde ipuçlarını bul.</a:t>
            </a:r>
            <a:endParaRPr lang="en-US" sz="1350" dirty="0"/>
          </a:p>
        </p:txBody>
      </p:sp>
      <p:sp>
        <p:nvSpPr>
          <p:cNvPr id="14" name="Text 11"/>
          <p:cNvSpPr/>
          <p:nvPr/>
        </p:nvSpPr>
        <p:spPr>
          <a:xfrm>
            <a:off x="658368" y="4599432"/>
            <a:ext cx="384048" cy="384048"/>
          </a:xfrm>
          <a:prstGeom prst="rect">
            <a:avLst/>
          </a:prstGeom>
          <a:solidFill>
            <a:srgbClr val="14213D"/>
          </a:solidFill>
          <a:ln>
            <a:solidFill>
              <a:srgbClr val="14213D"/>
            </a:solidFill>
          </a:ln>
        </p:spPr>
        <p:txBody>
          <a:bodyPr wrap="square" lIns="0" tIns="0" rIns="0" bIns="0" rtlCol="0" anchor="ctr"/>
          <a:lstStyle/>
          <a:p>
            <a:pPr marL="0" indent="0" algn="ctr">
              <a:buNone/>
            </a:pPr>
            <a:r>
              <a:rPr lang="en-US" sz="1800" b="1" dirty="0">
                <a:solidFill>
                  <a:srgbClr val="FFFFFF"/>
                </a:solidFill>
              </a:rPr>
              <a:t>4</a:t>
            </a:r>
            <a:endParaRPr lang="en-US" sz="1800" dirty="0"/>
          </a:p>
        </p:txBody>
      </p:sp>
      <p:sp>
        <p:nvSpPr>
          <p:cNvPr id="15" name="Text 12"/>
          <p:cNvSpPr/>
          <p:nvPr/>
        </p:nvSpPr>
        <p:spPr>
          <a:xfrm>
            <a:off x="1207008" y="4572000"/>
            <a:ext cx="2377440" cy="256032"/>
          </a:xfrm>
          <a:prstGeom prst="rect">
            <a:avLst/>
          </a:prstGeom>
          <a:noFill/>
          <a:ln/>
        </p:spPr>
        <p:txBody>
          <a:bodyPr wrap="square" lIns="0" tIns="0" rIns="0" bIns="0" rtlCol="0" anchor="ctr"/>
          <a:lstStyle/>
          <a:p>
            <a:pPr marL="0" indent="0">
              <a:buNone/>
            </a:pPr>
            <a:r>
              <a:rPr lang="en-US" sz="1800" b="1" dirty="0">
                <a:solidFill>
                  <a:srgbClr val="14213D"/>
                </a:solidFill>
              </a:rPr>
              <a:t>Tartış &amp; özetle</a:t>
            </a:r>
            <a:endParaRPr lang="en-US" sz="1800" dirty="0"/>
          </a:p>
        </p:txBody>
      </p:sp>
      <p:sp>
        <p:nvSpPr>
          <p:cNvPr id="16" name="Text 13"/>
          <p:cNvSpPr/>
          <p:nvPr/>
        </p:nvSpPr>
        <p:spPr>
          <a:xfrm>
            <a:off x="1225296" y="4882896"/>
            <a:ext cx="4846320" cy="310896"/>
          </a:xfrm>
          <a:prstGeom prst="rect">
            <a:avLst/>
          </a:prstGeom>
          <a:noFill/>
          <a:ln/>
        </p:spPr>
        <p:txBody>
          <a:bodyPr wrap="square" lIns="0" tIns="0" rIns="0" bIns="0" rtlCol="0" anchor="ctr">
            <a:normAutofit/>
          </a:bodyPr>
          <a:lstStyle/>
          <a:p>
            <a:pPr marL="0" indent="0">
              <a:buNone/>
            </a:pPr>
            <a:r>
              <a:rPr lang="en-US" sz="1350" dirty="0">
                <a:solidFill>
                  <a:srgbClr val="4B5563"/>
                </a:solidFill>
              </a:rPr>
              <a:t>Kendi cümlelerinle kısa özet yaz.</a:t>
            </a:r>
            <a:endParaRPr lang="en-US" sz="1350" dirty="0"/>
          </a:p>
        </p:txBody>
      </p:sp>
      <p:sp>
        <p:nvSpPr>
          <p:cNvPr id="17" name="Text 14"/>
          <p:cNvSpPr/>
          <p:nvPr/>
        </p:nvSpPr>
        <p:spPr>
          <a:xfrm>
            <a:off x="658368" y="5623560"/>
            <a:ext cx="5852160" cy="658368"/>
          </a:xfrm>
          <a:prstGeom prst="rect">
            <a:avLst/>
          </a:prstGeom>
          <a:solidFill>
            <a:srgbClr val="FFFFFF">
              <a:alpha val="92000"/>
            </a:srgbClr>
          </a:solidFill>
          <a:ln w="7620">
            <a:solidFill>
              <a:srgbClr val="E5E7EB">
                <a:alpha val="70000"/>
              </a:srgbClr>
            </a:solidFill>
          </a:ln>
        </p:spPr>
        <p:txBody>
          <a:bodyPr wrap="square" rtlCol="0" anchor="ctr">
            <a:normAutofit/>
          </a:bodyPr>
          <a:lstStyle/>
          <a:p>
            <a:pPr marL="0" indent="0">
              <a:buNone/>
            </a:pPr>
            <a:r>
              <a:rPr lang="en-US" sz="1300" dirty="0">
                <a:solidFill>
                  <a:srgbClr val="1F2937"/>
                </a:solidFill>
                <a:latin typeface="Aptos" pitchFamily="34" charset="0"/>
                <a:ea typeface="Aptos" pitchFamily="34" charset="-122"/>
                <a:cs typeface="Aptos" pitchFamily="34" charset="-120"/>
              </a:rPr>
              <a:t>Ders sonunda öğrencinin seviyesi dört başlıkta gözlemlenecek:</a:t>
            </a:r>
            <a:endParaRPr lang="en-US" sz="1300" dirty="0"/>
          </a:p>
          <a:p>
            <a:pPr marL="0" indent="0">
              <a:buNone/>
            </a:pPr>
            <a:r>
              <a:rPr lang="en-US" sz="1300" dirty="0">
                <a:solidFill>
                  <a:srgbClr val="1F2937"/>
                </a:solidFill>
                <a:latin typeface="Aptos" pitchFamily="34" charset="0"/>
                <a:ea typeface="Aptos" pitchFamily="34" charset="-122"/>
                <a:cs typeface="Aptos" pitchFamily="34" charset="-120"/>
              </a:rPr>
              <a:t>açık bilgi • çıkarım • kanıt • özetleme</a:t>
            </a:r>
            <a:endParaRPr lang="en-US" sz="1300" dirty="0"/>
          </a:p>
        </p:txBody>
      </p:sp>
      <p:sp>
        <p:nvSpPr>
          <p:cNvPr id="18" name="Text 15"/>
          <p:cNvSpPr/>
          <p:nvPr/>
        </p:nvSpPr>
        <p:spPr>
          <a:xfrm>
            <a:off x="502920" y="6446520"/>
            <a:ext cx="2194560" cy="228600"/>
          </a:xfrm>
          <a:prstGeom prst="rect">
            <a:avLst/>
          </a:prstGeom>
          <a:noFill/>
          <a:ln/>
        </p:spPr>
        <p:txBody>
          <a:bodyPr wrap="square" lIns="0" tIns="0" rIns="0" bIns="0" rtlCol="0" anchor="ctr"/>
          <a:lstStyle/>
          <a:p>
            <a:pPr marL="0" indent="0">
              <a:buNone/>
            </a:pPr>
            <a:r>
              <a:rPr lang="en-US" sz="850" dirty="0">
                <a:solidFill>
                  <a:srgbClr val="6B7280"/>
                </a:solidFill>
                <a:latin typeface="Aptos" pitchFamily="34" charset="0"/>
                <a:ea typeface="Aptos" pitchFamily="34" charset="-122"/>
                <a:cs typeface="Aptos" pitchFamily="34" charset="-120"/>
              </a:rPr>
              <a:t>IGCSE P1 • 1. Hafta • 2</a:t>
            </a:r>
            <a:endParaRPr lang="en-US" sz="85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111827"/>
        </a:solidFill>
        <a:effectLst/>
      </p:bgPr>
    </p:bg>
    <p:spTree>
      <p:nvGrpSpPr>
        <p:cNvPr id="1" name=""/>
        <p:cNvGrpSpPr/>
        <p:nvPr/>
      </p:nvGrpSpPr>
      <p:grpSpPr>
        <a:xfrm>
          <a:off x="0" y="0"/>
          <a:ext cx="0" cy="0"/>
          <a:chOff x="0" y="0"/>
          <a:chExt cx="0" cy="0"/>
        </a:xfrm>
      </p:grpSpPr>
      <p:pic>
        <p:nvPicPr>
          <p:cNvPr id="2" name="Image 0" descr="/mnt/data/fog_dock_dark.jpg"/>
          <p:cNvPicPr>
            <a:picLocks noChangeAspect="1"/>
          </p:cNvPicPr>
          <p:nvPr/>
        </p:nvPicPr>
        <p:blipFill>
          <a:blip r:embed="rId3"/>
          <a:srcRect t="6363" b="6363"/>
          <a:stretch/>
        </p:blipFill>
        <p:spPr>
          <a:xfrm>
            <a:off x="0" y="237744"/>
            <a:ext cx="12191695" cy="6858000"/>
          </a:xfrm>
          <a:prstGeom prst="rect">
            <a:avLst/>
          </a:prstGeom>
        </p:spPr>
      </p:pic>
      <p:sp>
        <p:nvSpPr>
          <p:cNvPr id="3" name="Text 0"/>
          <p:cNvSpPr/>
          <p:nvPr/>
        </p:nvSpPr>
        <p:spPr>
          <a:xfrm>
            <a:off x="731520" y="2011680"/>
            <a:ext cx="10698480" cy="1097280"/>
          </a:xfrm>
          <a:prstGeom prst="rect">
            <a:avLst/>
          </a:prstGeom>
          <a:noFill/>
          <a:ln/>
        </p:spPr>
        <p:txBody>
          <a:bodyPr wrap="square" lIns="0" tIns="0" rIns="0" bIns="0" rtlCol="0" anchor="ctr">
            <a:normAutofit/>
          </a:bodyPr>
          <a:lstStyle/>
          <a:p>
            <a:pPr marL="0" indent="0" algn="ctr">
              <a:buNone/>
            </a:pPr>
            <a:r>
              <a:rPr lang="en-US" sz="3400" b="1" dirty="0">
                <a:solidFill>
                  <a:srgbClr val="FFFFFF"/>
                </a:solidFill>
                <a:latin typeface="Aptos Display" pitchFamily="34" charset="0"/>
                <a:ea typeface="Aptos Display" pitchFamily="34" charset="-122"/>
                <a:cs typeface="Aptos Display" pitchFamily="34" charset="-120"/>
              </a:rPr>
              <a:t>Önce sadece bakıyoruz.</a:t>
            </a:r>
            <a:endParaRPr lang="en-US" sz="3400" dirty="0"/>
          </a:p>
        </p:txBody>
      </p:sp>
      <p:sp>
        <p:nvSpPr>
          <p:cNvPr id="4" name="Text 1"/>
          <p:cNvSpPr/>
          <p:nvPr/>
        </p:nvSpPr>
        <p:spPr>
          <a:xfrm>
            <a:off x="2011680" y="3246120"/>
            <a:ext cx="8183880" cy="420624"/>
          </a:xfrm>
          <a:prstGeom prst="rect">
            <a:avLst/>
          </a:prstGeom>
          <a:noFill/>
          <a:ln/>
        </p:spPr>
        <p:txBody>
          <a:bodyPr wrap="square" lIns="0" tIns="0" rIns="0" bIns="0" rtlCol="0" anchor="ctr">
            <a:normAutofit/>
          </a:bodyPr>
          <a:lstStyle/>
          <a:p>
            <a:pPr marL="0" indent="0" algn="ctr">
              <a:buNone/>
            </a:pPr>
            <a:r>
              <a:rPr lang="en-US" sz="1500" dirty="0">
                <a:solidFill>
                  <a:srgbClr val="E5E7EB"/>
                </a:solidFill>
              </a:rPr>
              <a:t>Yorum yok. Hikâye yok. Kanıtlı gözlem var.</a:t>
            </a:r>
            <a:endParaRPr lang="en-US" sz="1500" dirty="0"/>
          </a:p>
        </p:txBody>
      </p:sp>
      <p:sp>
        <p:nvSpPr>
          <p:cNvPr id="5" name="Text 2"/>
          <p:cNvSpPr/>
          <p:nvPr/>
        </p:nvSpPr>
        <p:spPr>
          <a:xfrm>
            <a:off x="4343400" y="5303520"/>
            <a:ext cx="3474720" cy="347472"/>
          </a:xfrm>
          <a:prstGeom prst="rect">
            <a:avLst/>
          </a:prstGeom>
          <a:solidFill>
            <a:srgbClr val="000000">
              <a:alpha val="65000"/>
            </a:srgbClr>
          </a:solidFill>
          <a:ln>
            <a:solidFill>
              <a:srgbClr val="000000">
                <a:alpha val="0"/>
              </a:srgbClr>
            </a:solidFill>
          </a:ln>
        </p:spPr>
        <p:txBody>
          <a:bodyPr wrap="square" lIns="635" tIns="635" rIns="635" bIns="635" rtlCol="0" anchor="ctr">
            <a:normAutofit/>
          </a:bodyPr>
          <a:lstStyle/>
          <a:p>
            <a:pPr marL="0" indent="0" algn="ctr">
              <a:buNone/>
            </a:pPr>
            <a:r>
              <a:rPr lang="en-US" sz="1500" b="1" dirty="0">
                <a:solidFill>
                  <a:srgbClr val="FFFFFF"/>
                </a:solidFill>
              </a:rPr>
              <a:t>2 dakika bireysel düşünme</a:t>
            </a:r>
            <a:endParaRPr lang="en-US" sz="1500" dirty="0"/>
          </a:p>
        </p:txBody>
      </p:sp>
      <p:sp>
        <p:nvSpPr>
          <p:cNvPr id="6" name="Text 3"/>
          <p:cNvSpPr/>
          <p:nvPr/>
        </p:nvSpPr>
        <p:spPr>
          <a:xfrm>
            <a:off x="502920" y="6446520"/>
            <a:ext cx="2194560" cy="228600"/>
          </a:xfrm>
          <a:prstGeom prst="rect">
            <a:avLst/>
          </a:prstGeom>
          <a:noFill/>
          <a:ln/>
        </p:spPr>
        <p:txBody>
          <a:bodyPr wrap="square" lIns="0" tIns="0" rIns="0" bIns="0" rtlCol="0" anchor="ctr"/>
          <a:lstStyle/>
          <a:p>
            <a:pPr marL="0" indent="0">
              <a:buNone/>
            </a:pPr>
            <a:r>
              <a:rPr lang="en-US" sz="850" dirty="0">
                <a:solidFill>
                  <a:srgbClr val="6B7280"/>
                </a:solidFill>
                <a:latin typeface="Aptos" pitchFamily="34" charset="0"/>
                <a:ea typeface="Aptos" pitchFamily="34" charset="-122"/>
                <a:cs typeface="Aptos" pitchFamily="34" charset="-120"/>
              </a:rPr>
              <a:t>IGCSE P1 • 1. Hafta • 3</a:t>
            </a:r>
            <a:endParaRPr lang="en-US" sz="85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Resim 2">
            <a:extLst>
              <a:ext uri="{FF2B5EF4-FFF2-40B4-BE49-F238E27FC236}">
                <a16:creationId xmlns:a16="http://schemas.microsoft.com/office/drawing/2014/main" id="{60E124CE-F907-13F3-5187-DB5C7DDDDBFF}"/>
              </a:ext>
            </a:extLst>
          </p:cNvPr>
          <p:cNvPicPr>
            <a:picLocks noChangeAspect="1"/>
          </p:cNvPicPr>
          <p:nvPr/>
        </p:nvPicPr>
        <p:blipFill>
          <a:blip r:embed="rId2"/>
          <a:stretch>
            <a:fillRect/>
          </a:stretch>
        </p:blipFill>
        <p:spPr>
          <a:xfrm>
            <a:off x="0" y="-1"/>
            <a:ext cx="12192000" cy="6857275"/>
          </a:xfrm>
          <a:prstGeom prst="rect">
            <a:avLst/>
          </a:prstGeom>
        </p:spPr>
      </p:pic>
    </p:spTree>
    <p:extLst>
      <p:ext uri="{BB962C8B-B14F-4D97-AF65-F5344CB8AC3E}">
        <p14:creationId xmlns:p14="http://schemas.microsoft.com/office/powerpoint/2010/main" val="18985504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4">
    <p:bg>
      <p:bgPr>
        <a:solidFill>
          <a:srgbClr val="F4F6F8"/>
        </a:solidFill>
        <a:effectLst/>
      </p:bgPr>
    </p:bg>
    <p:spTree>
      <p:nvGrpSpPr>
        <p:cNvPr id="1" name=""/>
        <p:cNvGrpSpPr/>
        <p:nvPr/>
      </p:nvGrpSpPr>
      <p:grpSpPr>
        <a:xfrm>
          <a:off x="0" y="0"/>
          <a:ext cx="0" cy="0"/>
          <a:chOff x="0" y="0"/>
          <a:chExt cx="0" cy="0"/>
        </a:xfrm>
      </p:grpSpPr>
      <p:pic>
        <p:nvPicPr>
          <p:cNvPr id="2" name="Image 0" descr="/mnt/data/fog_dock_side.jpg"/>
          <p:cNvPicPr>
            <a:picLocks noChangeAspect="1"/>
          </p:cNvPicPr>
          <p:nvPr/>
        </p:nvPicPr>
        <p:blipFill>
          <a:blip r:embed="rId3"/>
          <a:srcRect l="27312" r="27313"/>
          <a:stretch/>
        </p:blipFill>
        <p:spPr>
          <a:xfrm>
            <a:off x="7360920" y="0"/>
            <a:ext cx="4828032" cy="6858000"/>
          </a:xfrm>
          <a:prstGeom prst="rect">
            <a:avLst/>
          </a:prstGeom>
        </p:spPr>
      </p:pic>
      <p:sp>
        <p:nvSpPr>
          <p:cNvPr id="3" name="Text 0"/>
          <p:cNvSpPr/>
          <p:nvPr/>
        </p:nvSpPr>
        <p:spPr>
          <a:xfrm>
            <a:off x="566928" y="411480"/>
            <a:ext cx="6492240" cy="411480"/>
          </a:xfrm>
          <a:prstGeom prst="rect">
            <a:avLst/>
          </a:prstGeom>
          <a:noFill/>
          <a:ln/>
        </p:spPr>
        <p:txBody>
          <a:bodyPr wrap="square" lIns="0" tIns="0" rIns="0" bIns="0" rtlCol="0" anchor="ctr">
            <a:normAutofit/>
          </a:bodyPr>
          <a:lstStyle/>
          <a:p>
            <a:pPr marL="0" indent="0">
              <a:buNone/>
            </a:pPr>
            <a:r>
              <a:rPr lang="en-US" sz="2400" b="1" dirty="0">
                <a:solidFill>
                  <a:srgbClr val="14213D"/>
                </a:solidFill>
                <a:latin typeface="Aptos Display" pitchFamily="34" charset="0"/>
                <a:ea typeface="Aptos Display" pitchFamily="34" charset="-122"/>
                <a:cs typeface="Aptos Display" pitchFamily="34" charset="-120"/>
              </a:rPr>
              <a:t>Görsel okuma</a:t>
            </a:r>
            <a:endParaRPr lang="en-US" sz="2400" dirty="0"/>
          </a:p>
        </p:txBody>
      </p:sp>
      <p:sp>
        <p:nvSpPr>
          <p:cNvPr id="4" name="Text 1"/>
          <p:cNvSpPr/>
          <p:nvPr/>
        </p:nvSpPr>
        <p:spPr>
          <a:xfrm>
            <a:off x="585216" y="841248"/>
            <a:ext cx="6217920" cy="320040"/>
          </a:xfrm>
          <a:prstGeom prst="rect">
            <a:avLst/>
          </a:prstGeom>
          <a:noFill/>
          <a:ln/>
        </p:spPr>
        <p:txBody>
          <a:bodyPr wrap="square" lIns="0" tIns="0" rIns="0" bIns="0" rtlCol="0" anchor="ctr">
            <a:normAutofit/>
          </a:bodyPr>
          <a:lstStyle/>
          <a:p>
            <a:pPr marL="0" indent="0">
              <a:buNone/>
            </a:pPr>
            <a:r>
              <a:rPr lang="en-US" sz="1200" dirty="0">
                <a:solidFill>
                  <a:srgbClr val="5B6472"/>
                </a:solidFill>
              </a:rPr>
              <a:t>Deftere üç kısa cevap yaz.</a:t>
            </a:r>
            <a:endParaRPr lang="en-US" sz="1200" dirty="0"/>
          </a:p>
        </p:txBody>
      </p:sp>
      <p:sp>
        <p:nvSpPr>
          <p:cNvPr id="5" name="Text 2"/>
          <p:cNvSpPr/>
          <p:nvPr/>
        </p:nvSpPr>
        <p:spPr>
          <a:xfrm>
            <a:off x="731520" y="1417320"/>
            <a:ext cx="5623560" cy="749808"/>
          </a:xfrm>
          <a:prstGeom prst="rect">
            <a:avLst/>
          </a:prstGeom>
          <a:solidFill>
            <a:srgbClr val="FFFFFF">
              <a:alpha val="92000"/>
            </a:srgbClr>
          </a:solidFill>
          <a:ln w="7620">
            <a:solidFill>
              <a:srgbClr val="E5E7EB">
                <a:alpha val="70000"/>
              </a:srgbClr>
            </a:solidFill>
          </a:ln>
        </p:spPr>
        <p:txBody>
          <a:bodyPr wrap="square" rtlCol="0" anchor="ctr">
            <a:normAutofit/>
          </a:bodyPr>
          <a:lstStyle/>
          <a:p>
            <a:pPr marL="0" indent="0">
              <a:buNone/>
            </a:pPr>
            <a:r>
              <a:rPr lang="en-US" sz="1900" b="1" dirty="0">
                <a:solidFill>
                  <a:srgbClr val="1F2937"/>
                </a:solidFill>
                <a:latin typeface="Aptos" pitchFamily="34" charset="0"/>
                <a:ea typeface="Aptos" pitchFamily="34" charset="-122"/>
                <a:cs typeface="Aptos" pitchFamily="34" charset="-120"/>
              </a:rPr>
              <a:t>1</a:t>
            </a:r>
            <a:endParaRPr lang="en-US" sz="1900" dirty="0"/>
          </a:p>
          <a:p>
            <a:pPr marL="0" indent="0">
              <a:buNone/>
            </a:pPr>
            <a:r>
              <a:rPr lang="en-US" sz="1900" b="1" dirty="0">
                <a:solidFill>
                  <a:srgbClr val="1F2937"/>
                </a:solidFill>
                <a:latin typeface="Aptos" pitchFamily="34" charset="0"/>
                <a:ea typeface="Aptos" pitchFamily="34" charset="-122"/>
                <a:cs typeface="Aptos" pitchFamily="34" charset="-120"/>
              </a:rPr>
              <a:t>Görselde kesin olarak ne görüyoruz?</a:t>
            </a:r>
            <a:endParaRPr lang="en-US" sz="1900" dirty="0"/>
          </a:p>
        </p:txBody>
      </p:sp>
      <p:sp>
        <p:nvSpPr>
          <p:cNvPr id="6" name="Text 3"/>
          <p:cNvSpPr/>
          <p:nvPr/>
        </p:nvSpPr>
        <p:spPr>
          <a:xfrm>
            <a:off x="731520" y="2423160"/>
            <a:ext cx="5623560" cy="749808"/>
          </a:xfrm>
          <a:prstGeom prst="rect">
            <a:avLst/>
          </a:prstGeom>
          <a:solidFill>
            <a:srgbClr val="FFFFFF">
              <a:alpha val="92000"/>
            </a:srgbClr>
          </a:solidFill>
          <a:ln w="7620">
            <a:solidFill>
              <a:srgbClr val="E5E7EB">
                <a:alpha val="70000"/>
              </a:srgbClr>
            </a:solidFill>
          </a:ln>
        </p:spPr>
        <p:txBody>
          <a:bodyPr wrap="square" rtlCol="0" anchor="ctr">
            <a:normAutofit/>
          </a:bodyPr>
          <a:lstStyle/>
          <a:p>
            <a:pPr marL="0" indent="0">
              <a:buNone/>
            </a:pPr>
            <a:r>
              <a:rPr lang="en-US" sz="1900" b="1" dirty="0">
                <a:solidFill>
                  <a:srgbClr val="1F2937"/>
                </a:solidFill>
                <a:latin typeface="Aptos" pitchFamily="34" charset="0"/>
                <a:ea typeface="Aptos" pitchFamily="34" charset="-122"/>
                <a:cs typeface="Aptos" pitchFamily="34" charset="-120"/>
              </a:rPr>
              <a:t>2</a:t>
            </a:r>
            <a:endParaRPr lang="en-US" sz="1900" dirty="0"/>
          </a:p>
          <a:p>
            <a:pPr marL="0" indent="0">
              <a:buNone/>
            </a:pPr>
            <a:r>
              <a:rPr lang="en-US" sz="1900" b="1" dirty="0">
                <a:solidFill>
                  <a:srgbClr val="1F2937"/>
                </a:solidFill>
                <a:latin typeface="Aptos" pitchFamily="34" charset="0"/>
                <a:ea typeface="Aptos" pitchFamily="34" charset="-122"/>
                <a:cs typeface="Aptos" pitchFamily="34" charset="-120"/>
              </a:rPr>
              <a:t>Görsel hakkında ne çıkarabiliriz?</a:t>
            </a:r>
            <a:endParaRPr lang="en-US" sz="1900" dirty="0"/>
          </a:p>
        </p:txBody>
      </p:sp>
      <p:sp>
        <p:nvSpPr>
          <p:cNvPr id="7" name="Text 4"/>
          <p:cNvSpPr/>
          <p:nvPr/>
        </p:nvSpPr>
        <p:spPr>
          <a:xfrm>
            <a:off x="731520" y="3429000"/>
            <a:ext cx="5623560" cy="749808"/>
          </a:xfrm>
          <a:prstGeom prst="rect">
            <a:avLst/>
          </a:prstGeom>
          <a:solidFill>
            <a:srgbClr val="FFFFFF">
              <a:alpha val="92000"/>
            </a:srgbClr>
          </a:solidFill>
          <a:ln w="7620">
            <a:solidFill>
              <a:srgbClr val="E5E7EB">
                <a:alpha val="70000"/>
              </a:srgbClr>
            </a:solidFill>
          </a:ln>
        </p:spPr>
        <p:txBody>
          <a:bodyPr wrap="square" rtlCol="0" anchor="ctr">
            <a:normAutofit/>
          </a:bodyPr>
          <a:lstStyle/>
          <a:p>
            <a:pPr marL="0" indent="0">
              <a:buNone/>
            </a:pPr>
            <a:r>
              <a:rPr lang="en-US" sz="1900" b="1" dirty="0">
                <a:solidFill>
                  <a:srgbClr val="1F2937"/>
                </a:solidFill>
                <a:latin typeface="Aptos" pitchFamily="34" charset="0"/>
                <a:ea typeface="Aptos" pitchFamily="34" charset="-122"/>
                <a:cs typeface="Aptos" pitchFamily="34" charset="-120"/>
              </a:rPr>
              <a:t>3</a:t>
            </a:r>
            <a:endParaRPr lang="en-US" sz="1900" dirty="0"/>
          </a:p>
          <a:p>
            <a:pPr marL="0" indent="0">
              <a:buNone/>
            </a:pPr>
            <a:r>
              <a:rPr lang="en-US" sz="1900" b="1" dirty="0">
                <a:solidFill>
                  <a:srgbClr val="1F2937"/>
                </a:solidFill>
                <a:latin typeface="Aptos" pitchFamily="34" charset="0"/>
                <a:ea typeface="Aptos" pitchFamily="34" charset="-122"/>
                <a:cs typeface="Aptos" pitchFamily="34" charset="-120"/>
              </a:rPr>
              <a:t>Çıkarımımızı hangi ayrıntıya dayandırıyoruz?</a:t>
            </a:r>
            <a:endParaRPr lang="en-US" sz="1900" dirty="0"/>
          </a:p>
        </p:txBody>
      </p:sp>
      <p:sp>
        <p:nvSpPr>
          <p:cNvPr id="8" name="Text 5"/>
          <p:cNvSpPr/>
          <p:nvPr/>
        </p:nvSpPr>
        <p:spPr>
          <a:xfrm>
            <a:off x="777240" y="4864608"/>
            <a:ext cx="5486400" cy="384048"/>
          </a:xfrm>
          <a:prstGeom prst="rect">
            <a:avLst/>
          </a:prstGeom>
          <a:noFill/>
          <a:ln/>
        </p:spPr>
        <p:txBody>
          <a:bodyPr wrap="square" lIns="0" tIns="0" rIns="0" bIns="0" rtlCol="0" anchor="ctr">
            <a:normAutofit/>
          </a:bodyPr>
          <a:lstStyle/>
          <a:p>
            <a:pPr marL="0" indent="0">
              <a:buNone/>
            </a:pPr>
            <a:r>
              <a:rPr lang="en-US" sz="1600" b="1" dirty="0">
                <a:solidFill>
                  <a:srgbClr val="E76F51"/>
                </a:solidFill>
              </a:rPr>
              <a:t>Kural: “Bence” demek yetmez. Görselden bir ayrıntı göster.</a:t>
            </a:r>
            <a:endParaRPr lang="en-US" sz="1600" dirty="0"/>
          </a:p>
        </p:txBody>
      </p:sp>
      <p:sp>
        <p:nvSpPr>
          <p:cNvPr id="9" name="Text 6"/>
          <p:cNvSpPr/>
          <p:nvPr/>
        </p:nvSpPr>
        <p:spPr>
          <a:xfrm>
            <a:off x="502920" y="6446520"/>
            <a:ext cx="2194560" cy="228600"/>
          </a:xfrm>
          <a:prstGeom prst="rect">
            <a:avLst/>
          </a:prstGeom>
          <a:noFill/>
          <a:ln/>
        </p:spPr>
        <p:txBody>
          <a:bodyPr wrap="square" lIns="0" tIns="0" rIns="0" bIns="0" rtlCol="0" anchor="ctr"/>
          <a:lstStyle/>
          <a:p>
            <a:pPr marL="0" indent="0">
              <a:buNone/>
            </a:pPr>
            <a:r>
              <a:rPr lang="en-US" sz="850" dirty="0">
                <a:solidFill>
                  <a:srgbClr val="6B7280"/>
                </a:solidFill>
                <a:latin typeface="Aptos" pitchFamily="34" charset="0"/>
                <a:ea typeface="Aptos" pitchFamily="34" charset="-122"/>
                <a:cs typeface="Aptos" pitchFamily="34" charset="-120"/>
              </a:rPr>
              <a:t>IGCSE P1 • 1. Hafta • 4</a:t>
            </a:r>
            <a:endParaRPr lang="en-US" sz="85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5">
    <p:bg>
      <p:bgPr>
        <a:solidFill>
          <a:srgbClr val="F4F6F8"/>
        </a:solidFill>
        <a:effectLst/>
      </p:bgPr>
    </p:bg>
    <p:spTree>
      <p:nvGrpSpPr>
        <p:cNvPr id="1" name=""/>
        <p:cNvGrpSpPr/>
        <p:nvPr/>
      </p:nvGrpSpPr>
      <p:grpSpPr>
        <a:xfrm>
          <a:off x="0" y="0"/>
          <a:ext cx="0" cy="0"/>
          <a:chOff x="0" y="0"/>
          <a:chExt cx="0" cy="0"/>
        </a:xfrm>
      </p:grpSpPr>
      <p:pic>
        <p:nvPicPr>
          <p:cNvPr id="2" name="Image 0" descr="/mnt/data/fog_dock_side.jpg"/>
          <p:cNvPicPr>
            <a:picLocks noChangeAspect="1"/>
          </p:cNvPicPr>
          <p:nvPr/>
        </p:nvPicPr>
        <p:blipFill>
          <a:blip r:embed="rId3"/>
          <a:srcRect l="27312" r="27313"/>
          <a:stretch/>
        </p:blipFill>
        <p:spPr>
          <a:xfrm>
            <a:off x="7360920" y="0"/>
            <a:ext cx="4828032" cy="6858000"/>
          </a:xfrm>
          <a:prstGeom prst="rect">
            <a:avLst/>
          </a:prstGeom>
        </p:spPr>
      </p:pic>
      <p:sp>
        <p:nvSpPr>
          <p:cNvPr id="3" name="Text 0"/>
          <p:cNvSpPr/>
          <p:nvPr/>
        </p:nvSpPr>
        <p:spPr>
          <a:xfrm>
            <a:off x="566928" y="411480"/>
            <a:ext cx="6492240" cy="411480"/>
          </a:xfrm>
          <a:prstGeom prst="rect">
            <a:avLst/>
          </a:prstGeom>
          <a:noFill/>
          <a:ln/>
        </p:spPr>
        <p:txBody>
          <a:bodyPr wrap="square" lIns="0" tIns="0" rIns="0" bIns="0" rtlCol="0" anchor="ctr">
            <a:normAutofit/>
          </a:bodyPr>
          <a:lstStyle/>
          <a:p>
            <a:pPr marL="0" indent="0">
              <a:buNone/>
            </a:pPr>
            <a:r>
              <a:rPr lang="en-US" sz="2400" b="1" dirty="0">
                <a:solidFill>
                  <a:srgbClr val="14213D"/>
                </a:solidFill>
                <a:latin typeface="Aptos Display" pitchFamily="34" charset="0"/>
                <a:ea typeface="Aptos Display" pitchFamily="34" charset="-122"/>
                <a:cs typeface="Aptos Display" pitchFamily="34" charset="-120"/>
              </a:rPr>
              <a:t>Dört temel kavram</a:t>
            </a:r>
            <a:endParaRPr lang="en-US" sz="2400" dirty="0"/>
          </a:p>
        </p:txBody>
      </p:sp>
      <p:sp>
        <p:nvSpPr>
          <p:cNvPr id="4" name="Text 1"/>
          <p:cNvSpPr/>
          <p:nvPr/>
        </p:nvSpPr>
        <p:spPr>
          <a:xfrm>
            <a:off x="585216" y="841248"/>
            <a:ext cx="6217920" cy="320040"/>
          </a:xfrm>
          <a:prstGeom prst="rect">
            <a:avLst/>
          </a:prstGeom>
          <a:noFill/>
          <a:ln/>
        </p:spPr>
        <p:txBody>
          <a:bodyPr wrap="square" lIns="0" tIns="0" rIns="0" bIns="0" rtlCol="0" anchor="ctr">
            <a:normAutofit/>
          </a:bodyPr>
          <a:lstStyle/>
          <a:p>
            <a:pPr marL="0" indent="0">
              <a:buNone/>
            </a:pPr>
            <a:r>
              <a:rPr lang="en-US" sz="1200" dirty="0">
                <a:solidFill>
                  <a:srgbClr val="5B6472"/>
                </a:solidFill>
              </a:rPr>
              <a:t>P1’de cevap yalnızca doğru değil, dayanaklı olmalı.</a:t>
            </a:r>
            <a:endParaRPr lang="en-US" sz="1200" dirty="0"/>
          </a:p>
        </p:txBody>
      </p:sp>
      <p:sp>
        <p:nvSpPr>
          <p:cNvPr id="5" name="Text 2"/>
          <p:cNvSpPr/>
          <p:nvPr/>
        </p:nvSpPr>
        <p:spPr>
          <a:xfrm>
            <a:off x="685800" y="1417320"/>
            <a:ext cx="2331720" cy="1234440"/>
          </a:xfrm>
          <a:prstGeom prst="rect">
            <a:avLst/>
          </a:prstGeom>
          <a:solidFill>
            <a:srgbClr val="FFFFFF">
              <a:alpha val="92000"/>
            </a:srgbClr>
          </a:solidFill>
          <a:ln w="7620">
            <a:solidFill>
              <a:srgbClr val="E5E7EB">
                <a:alpha val="70000"/>
              </a:srgbClr>
            </a:solidFill>
          </a:ln>
        </p:spPr>
        <p:txBody>
          <a:bodyPr wrap="square" rtlCol="0" anchor="ctr">
            <a:normAutofit/>
          </a:bodyPr>
          <a:lstStyle/>
          <a:p>
            <a:pPr marL="0" indent="0">
              <a:buNone/>
            </a:pPr>
            <a:r>
              <a:rPr lang="en-US" sz="1500" b="1" dirty="0">
                <a:solidFill>
                  <a:srgbClr val="1F2937"/>
                </a:solidFill>
                <a:latin typeface="Aptos" pitchFamily="34" charset="0"/>
                <a:ea typeface="Aptos" pitchFamily="34" charset="-122"/>
                <a:cs typeface="Aptos" pitchFamily="34" charset="-120"/>
              </a:rPr>
              <a:t>Açık bilgi</a:t>
            </a:r>
            <a:endParaRPr lang="en-US" sz="1500" b="1" dirty="0"/>
          </a:p>
          <a:p>
            <a:pPr marL="0" indent="0">
              <a:buNone/>
            </a:pPr>
            <a:r>
              <a:rPr lang="en-US" sz="1500" dirty="0">
                <a:solidFill>
                  <a:srgbClr val="1F2937"/>
                </a:solidFill>
                <a:latin typeface="Aptos" pitchFamily="34" charset="0"/>
                <a:ea typeface="Aptos" pitchFamily="34" charset="-122"/>
                <a:cs typeface="Aptos" pitchFamily="34" charset="-120"/>
              </a:rPr>
              <a:t>Doğrudan görülen ya da metinde yazan bilgi.</a:t>
            </a:r>
            <a:endParaRPr lang="en-US" sz="1500" dirty="0"/>
          </a:p>
        </p:txBody>
      </p:sp>
      <p:sp>
        <p:nvSpPr>
          <p:cNvPr id="6" name="Text 3"/>
          <p:cNvSpPr/>
          <p:nvPr/>
        </p:nvSpPr>
        <p:spPr>
          <a:xfrm>
            <a:off x="685800" y="1124712"/>
            <a:ext cx="1298448" cy="310896"/>
          </a:xfrm>
          <a:prstGeom prst="rect">
            <a:avLst/>
          </a:prstGeom>
          <a:solidFill>
            <a:srgbClr val="2A9D8F"/>
          </a:solidFill>
          <a:ln>
            <a:solidFill>
              <a:srgbClr val="2A9D8F"/>
            </a:solidFill>
          </a:ln>
        </p:spPr>
        <p:txBody>
          <a:bodyPr wrap="square" lIns="381" tIns="381" rIns="381" bIns="381" rtlCol="0" anchor="ctr">
            <a:normAutofit/>
          </a:bodyPr>
          <a:lstStyle/>
          <a:p>
            <a:pPr marL="0" indent="0" algn="ctr">
              <a:buNone/>
            </a:pPr>
            <a:r>
              <a:rPr lang="en-US" sz="1150" b="1" dirty="0">
                <a:solidFill>
                  <a:srgbClr val="FFFFFF"/>
                </a:solidFill>
              </a:rPr>
              <a:t>Açık bilgi</a:t>
            </a:r>
            <a:endParaRPr lang="en-US" sz="1150" dirty="0"/>
          </a:p>
        </p:txBody>
      </p:sp>
      <p:sp>
        <p:nvSpPr>
          <p:cNvPr id="7" name="Text 4"/>
          <p:cNvSpPr/>
          <p:nvPr/>
        </p:nvSpPr>
        <p:spPr>
          <a:xfrm>
            <a:off x="3246120" y="1417320"/>
            <a:ext cx="2331720" cy="1234440"/>
          </a:xfrm>
          <a:prstGeom prst="rect">
            <a:avLst/>
          </a:prstGeom>
          <a:solidFill>
            <a:srgbClr val="FFFFFF">
              <a:alpha val="92000"/>
            </a:srgbClr>
          </a:solidFill>
          <a:ln w="7620">
            <a:solidFill>
              <a:srgbClr val="E5E7EB">
                <a:alpha val="70000"/>
              </a:srgbClr>
            </a:solidFill>
          </a:ln>
        </p:spPr>
        <p:txBody>
          <a:bodyPr wrap="square" rtlCol="0" anchor="ctr">
            <a:normAutofit/>
          </a:bodyPr>
          <a:lstStyle/>
          <a:p>
            <a:pPr marL="0" indent="0">
              <a:buNone/>
            </a:pPr>
            <a:r>
              <a:rPr lang="en-US" sz="1500" b="1" dirty="0">
                <a:solidFill>
                  <a:srgbClr val="1F2937"/>
                </a:solidFill>
                <a:latin typeface="Aptos" pitchFamily="34" charset="0"/>
                <a:ea typeface="Aptos" pitchFamily="34" charset="-122"/>
                <a:cs typeface="Aptos" pitchFamily="34" charset="-120"/>
              </a:rPr>
              <a:t>Çıkarım</a:t>
            </a:r>
            <a:endParaRPr lang="en-US" sz="1500" b="1" dirty="0"/>
          </a:p>
          <a:p>
            <a:pPr marL="0" indent="0">
              <a:buNone/>
            </a:pPr>
            <a:r>
              <a:rPr lang="en-US" sz="1500" dirty="0">
                <a:solidFill>
                  <a:srgbClr val="1F2937"/>
                </a:solidFill>
                <a:latin typeface="Aptos" pitchFamily="34" charset="0"/>
                <a:ea typeface="Aptos" pitchFamily="34" charset="-122"/>
                <a:cs typeface="Aptos" pitchFamily="34" charset="-120"/>
              </a:rPr>
              <a:t>Bilgilerden hareketle ulaşılan mantıklı sonuç.</a:t>
            </a:r>
            <a:endParaRPr lang="en-US" sz="1500" dirty="0"/>
          </a:p>
        </p:txBody>
      </p:sp>
      <p:sp>
        <p:nvSpPr>
          <p:cNvPr id="8" name="Text 5"/>
          <p:cNvSpPr/>
          <p:nvPr/>
        </p:nvSpPr>
        <p:spPr>
          <a:xfrm>
            <a:off x="3241548" y="1115568"/>
            <a:ext cx="1298448" cy="310896"/>
          </a:xfrm>
          <a:prstGeom prst="rect">
            <a:avLst/>
          </a:prstGeom>
          <a:solidFill>
            <a:srgbClr val="E9C46A"/>
          </a:solidFill>
          <a:ln>
            <a:solidFill>
              <a:srgbClr val="E9C46A"/>
            </a:solidFill>
          </a:ln>
        </p:spPr>
        <p:txBody>
          <a:bodyPr wrap="square" lIns="381" tIns="381" rIns="381" bIns="381" rtlCol="0" anchor="ctr">
            <a:normAutofit/>
          </a:bodyPr>
          <a:lstStyle/>
          <a:p>
            <a:pPr marL="0" indent="0" algn="ctr">
              <a:buNone/>
            </a:pPr>
            <a:r>
              <a:rPr lang="en-US" sz="1150" b="1" dirty="0">
                <a:solidFill>
                  <a:srgbClr val="FFFFFF"/>
                </a:solidFill>
              </a:rPr>
              <a:t>Çıkarım</a:t>
            </a:r>
            <a:endParaRPr lang="en-US" sz="1150" dirty="0"/>
          </a:p>
        </p:txBody>
      </p:sp>
      <p:sp>
        <p:nvSpPr>
          <p:cNvPr id="9" name="Text 6"/>
          <p:cNvSpPr/>
          <p:nvPr/>
        </p:nvSpPr>
        <p:spPr>
          <a:xfrm>
            <a:off x="685800" y="3246120"/>
            <a:ext cx="2331720" cy="1234440"/>
          </a:xfrm>
          <a:prstGeom prst="rect">
            <a:avLst/>
          </a:prstGeom>
          <a:solidFill>
            <a:srgbClr val="FFFFFF">
              <a:alpha val="92000"/>
            </a:srgbClr>
          </a:solidFill>
          <a:ln w="7620">
            <a:solidFill>
              <a:srgbClr val="E5E7EB">
                <a:alpha val="70000"/>
              </a:srgbClr>
            </a:solidFill>
          </a:ln>
        </p:spPr>
        <p:txBody>
          <a:bodyPr wrap="square" rtlCol="0" anchor="ctr">
            <a:normAutofit/>
          </a:bodyPr>
          <a:lstStyle/>
          <a:p>
            <a:pPr marL="0" indent="0">
              <a:buNone/>
            </a:pPr>
            <a:r>
              <a:rPr lang="en-US" sz="1500" b="1" dirty="0">
                <a:solidFill>
                  <a:srgbClr val="1F2937"/>
                </a:solidFill>
                <a:latin typeface="Aptos" pitchFamily="34" charset="0"/>
                <a:ea typeface="Aptos" pitchFamily="34" charset="-122"/>
                <a:cs typeface="Aptos" pitchFamily="34" charset="-120"/>
              </a:rPr>
              <a:t>Kanıt</a:t>
            </a:r>
            <a:endParaRPr lang="en-US" sz="1500" b="1" dirty="0"/>
          </a:p>
          <a:p>
            <a:pPr marL="0" indent="0">
              <a:buNone/>
            </a:pPr>
            <a:r>
              <a:rPr lang="en-US" sz="1500" dirty="0">
                <a:solidFill>
                  <a:srgbClr val="1F2937"/>
                </a:solidFill>
                <a:latin typeface="Aptos" pitchFamily="34" charset="0"/>
                <a:ea typeface="Aptos" pitchFamily="34" charset="-122"/>
                <a:cs typeface="Aptos" pitchFamily="34" charset="-120"/>
              </a:rPr>
              <a:t>Çıkarımı destekleyen ayrıntı.</a:t>
            </a:r>
            <a:endParaRPr lang="en-US" sz="1500" dirty="0"/>
          </a:p>
        </p:txBody>
      </p:sp>
      <p:sp>
        <p:nvSpPr>
          <p:cNvPr id="10" name="Text 7"/>
          <p:cNvSpPr/>
          <p:nvPr/>
        </p:nvSpPr>
        <p:spPr>
          <a:xfrm>
            <a:off x="688563" y="2912213"/>
            <a:ext cx="1298448" cy="310896"/>
          </a:xfrm>
          <a:prstGeom prst="rect">
            <a:avLst/>
          </a:prstGeom>
          <a:solidFill>
            <a:srgbClr val="14213D"/>
          </a:solidFill>
          <a:ln>
            <a:solidFill>
              <a:srgbClr val="14213D"/>
            </a:solidFill>
          </a:ln>
        </p:spPr>
        <p:txBody>
          <a:bodyPr wrap="square" lIns="381" tIns="381" rIns="381" bIns="381" rtlCol="0" anchor="ctr">
            <a:normAutofit/>
          </a:bodyPr>
          <a:lstStyle/>
          <a:p>
            <a:pPr marL="0" indent="0" algn="ctr">
              <a:buNone/>
            </a:pPr>
            <a:r>
              <a:rPr lang="en-US" sz="1150" b="1" dirty="0">
                <a:solidFill>
                  <a:srgbClr val="FFFFFF"/>
                </a:solidFill>
              </a:rPr>
              <a:t>Kanıt</a:t>
            </a:r>
            <a:endParaRPr lang="en-US" sz="1150" dirty="0"/>
          </a:p>
        </p:txBody>
      </p:sp>
      <p:sp>
        <p:nvSpPr>
          <p:cNvPr id="11" name="Text 8"/>
          <p:cNvSpPr/>
          <p:nvPr/>
        </p:nvSpPr>
        <p:spPr>
          <a:xfrm>
            <a:off x="3246120" y="3246120"/>
            <a:ext cx="2331720" cy="1234440"/>
          </a:xfrm>
          <a:prstGeom prst="rect">
            <a:avLst/>
          </a:prstGeom>
          <a:solidFill>
            <a:srgbClr val="FFFFFF">
              <a:alpha val="92000"/>
            </a:srgbClr>
          </a:solidFill>
          <a:ln w="7620">
            <a:solidFill>
              <a:srgbClr val="E5E7EB">
                <a:alpha val="70000"/>
              </a:srgbClr>
            </a:solidFill>
          </a:ln>
        </p:spPr>
        <p:txBody>
          <a:bodyPr wrap="square" rtlCol="0" anchor="ctr">
            <a:normAutofit/>
          </a:bodyPr>
          <a:lstStyle/>
          <a:p>
            <a:pPr marL="0" indent="0">
              <a:buNone/>
            </a:pPr>
            <a:r>
              <a:rPr lang="en-US" sz="1500" b="1" dirty="0">
                <a:solidFill>
                  <a:srgbClr val="1F2937"/>
                </a:solidFill>
                <a:latin typeface="Aptos" pitchFamily="34" charset="0"/>
                <a:ea typeface="Aptos" pitchFamily="34" charset="-122"/>
                <a:cs typeface="Aptos" pitchFamily="34" charset="-120"/>
              </a:rPr>
              <a:t>Tahmin</a:t>
            </a:r>
            <a:endParaRPr lang="en-US" sz="1500" b="1" dirty="0"/>
          </a:p>
          <a:p>
            <a:pPr marL="0" indent="0">
              <a:buNone/>
            </a:pPr>
            <a:r>
              <a:rPr lang="en-US" sz="1500" dirty="0">
                <a:solidFill>
                  <a:srgbClr val="1F2937"/>
                </a:solidFill>
                <a:latin typeface="Aptos" pitchFamily="34" charset="0"/>
                <a:ea typeface="Aptos" pitchFamily="34" charset="-122"/>
                <a:cs typeface="Aptos" pitchFamily="34" charset="-120"/>
              </a:rPr>
              <a:t>Metnin/görselin yeterince desteklemediği ihtimal.</a:t>
            </a:r>
            <a:endParaRPr lang="en-US" sz="1500" dirty="0"/>
          </a:p>
        </p:txBody>
      </p:sp>
      <p:sp>
        <p:nvSpPr>
          <p:cNvPr id="12" name="Text 9"/>
          <p:cNvSpPr/>
          <p:nvPr/>
        </p:nvSpPr>
        <p:spPr>
          <a:xfrm>
            <a:off x="3241548" y="2926080"/>
            <a:ext cx="1298448" cy="310896"/>
          </a:xfrm>
          <a:prstGeom prst="rect">
            <a:avLst/>
          </a:prstGeom>
          <a:solidFill>
            <a:srgbClr val="E76F51"/>
          </a:solidFill>
          <a:ln>
            <a:solidFill>
              <a:srgbClr val="E76F51"/>
            </a:solidFill>
          </a:ln>
        </p:spPr>
        <p:txBody>
          <a:bodyPr wrap="square" lIns="381" tIns="381" rIns="381" bIns="381" rtlCol="0" anchor="ctr">
            <a:normAutofit/>
          </a:bodyPr>
          <a:lstStyle/>
          <a:p>
            <a:pPr marL="0" indent="0" algn="ctr">
              <a:buNone/>
            </a:pPr>
            <a:r>
              <a:rPr lang="en-US" sz="1150" b="1" dirty="0">
                <a:solidFill>
                  <a:srgbClr val="FFFFFF"/>
                </a:solidFill>
              </a:rPr>
              <a:t>Tahmin</a:t>
            </a:r>
            <a:endParaRPr lang="en-US" sz="1150" dirty="0"/>
          </a:p>
        </p:txBody>
      </p:sp>
      <p:sp>
        <p:nvSpPr>
          <p:cNvPr id="13" name="Text 10"/>
          <p:cNvSpPr/>
          <p:nvPr/>
        </p:nvSpPr>
        <p:spPr>
          <a:xfrm>
            <a:off x="749808" y="5577840"/>
            <a:ext cx="5120640" cy="475488"/>
          </a:xfrm>
          <a:prstGeom prst="rect">
            <a:avLst/>
          </a:prstGeom>
          <a:noFill/>
          <a:ln/>
        </p:spPr>
        <p:txBody>
          <a:bodyPr wrap="square" lIns="0" tIns="0" rIns="0" bIns="0" rtlCol="0" anchor="ctr">
            <a:normAutofit/>
          </a:bodyPr>
          <a:lstStyle/>
          <a:p>
            <a:pPr marL="0" indent="0">
              <a:buNone/>
            </a:pPr>
            <a:r>
              <a:rPr lang="en-US" sz="2400" b="1" dirty="0">
                <a:solidFill>
                  <a:srgbClr val="14213D"/>
                </a:solidFill>
              </a:rPr>
              <a:t>Çıkarım ≠ hayal gücü</a:t>
            </a:r>
            <a:endParaRPr lang="en-US" sz="2400" dirty="0"/>
          </a:p>
        </p:txBody>
      </p:sp>
      <p:sp>
        <p:nvSpPr>
          <p:cNvPr id="14" name="Text 11"/>
          <p:cNvSpPr/>
          <p:nvPr/>
        </p:nvSpPr>
        <p:spPr>
          <a:xfrm>
            <a:off x="502920" y="6446520"/>
            <a:ext cx="2194560" cy="228600"/>
          </a:xfrm>
          <a:prstGeom prst="rect">
            <a:avLst/>
          </a:prstGeom>
          <a:noFill/>
          <a:ln/>
        </p:spPr>
        <p:txBody>
          <a:bodyPr wrap="square" lIns="0" tIns="0" rIns="0" bIns="0" rtlCol="0" anchor="ctr"/>
          <a:lstStyle/>
          <a:p>
            <a:pPr marL="0" indent="0">
              <a:buNone/>
            </a:pPr>
            <a:r>
              <a:rPr lang="en-US" sz="850" dirty="0">
                <a:solidFill>
                  <a:srgbClr val="6B7280"/>
                </a:solidFill>
                <a:latin typeface="Aptos" pitchFamily="34" charset="0"/>
                <a:ea typeface="Aptos" pitchFamily="34" charset="-122"/>
                <a:cs typeface="Aptos" pitchFamily="34" charset="-120"/>
              </a:rPr>
              <a:t>IGCSE P1 • 1. Hafta • 5</a:t>
            </a:r>
            <a:endParaRPr lang="en-US" sz="85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6">
    <p:bg>
      <p:bgPr>
        <a:solidFill>
          <a:srgbClr val="F4F6F8"/>
        </a:solidFill>
        <a:effectLst/>
      </p:bgPr>
    </p:bg>
    <p:spTree>
      <p:nvGrpSpPr>
        <p:cNvPr id="1" name=""/>
        <p:cNvGrpSpPr/>
        <p:nvPr/>
      </p:nvGrpSpPr>
      <p:grpSpPr>
        <a:xfrm>
          <a:off x="0" y="0"/>
          <a:ext cx="0" cy="0"/>
          <a:chOff x="0" y="0"/>
          <a:chExt cx="0" cy="0"/>
        </a:xfrm>
      </p:grpSpPr>
      <p:pic>
        <p:nvPicPr>
          <p:cNvPr id="2" name="Image 0" descr="/mnt/data/fog_dock_side.jpg"/>
          <p:cNvPicPr>
            <a:picLocks noChangeAspect="1"/>
          </p:cNvPicPr>
          <p:nvPr/>
        </p:nvPicPr>
        <p:blipFill>
          <a:blip r:embed="rId3"/>
          <a:srcRect l="27312" r="27313"/>
          <a:stretch/>
        </p:blipFill>
        <p:spPr>
          <a:xfrm>
            <a:off x="7360920" y="0"/>
            <a:ext cx="4828032" cy="6858000"/>
          </a:xfrm>
          <a:prstGeom prst="rect">
            <a:avLst/>
          </a:prstGeom>
        </p:spPr>
      </p:pic>
      <p:sp>
        <p:nvSpPr>
          <p:cNvPr id="3" name="Text 0"/>
          <p:cNvSpPr/>
          <p:nvPr/>
        </p:nvSpPr>
        <p:spPr>
          <a:xfrm>
            <a:off x="566928" y="411480"/>
            <a:ext cx="6492240" cy="411480"/>
          </a:xfrm>
          <a:prstGeom prst="rect">
            <a:avLst/>
          </a:prstGeom>
          <a:noFill/>
          <a:ln/>
        </p:spPr>
        <p:txBody>
          <a:bodyPr wrap="square" lIns="0" tIns="0" rIns="0" bIns="0" rtlCol="0" anchor="ctr">
            <a:normAutofit/>
          </a:bodyPr>
          <a:lstStyle/>
          <a:p>
            <a:pPr marL="0" indent="0">
              <a:buNone/>
            </a:pPr>
            <a:r>
              <a:rPr lang="en-US" sz="2400" b="1" dirty="0">
                <a:solidFill>
                  <a:srgbClr val="14213D"/>
                </a:solidFill>
                <a:latin typeface="Aptos Display" pitchFamily="34" charset="0"/>
                <a:ea typeface="Aptos Display" pitchFamily="34" charset="-122"/>
                <a:cs typeface="Aptos Display" pitchFamily="34" charset="-120"/>
              </a:rPr>
              <a:t>Kanıtlı yorum alıştırması</a:t>
            </a:r>
            <a:endParaRPr lang="en-US" sz="2400" dirty="0"/>
          </a:p>
        </p:txBody>
      </p:sp>
      <p:sp>
        <p:nvSpPr>
          <p:cNvPr id="4" name="Text 1"/>
          <p:cNvSpPr/>
          <p:nvPr/>
        </p:nvSpPr>
        <p:spPr>
          <a:xfrm>
            <a:off x="585216" y="841248"/>
            <a:ext cx="6217920" cy="320040"/>
          </a:xfrm>
          <a:prstGeom prst="rect">
            <a:avLst/>
          </a:prstGeom>
          <a:noFill/>
          <a:ln/>
        </p:spPr>
        <p:txBody>
          <a:bodyPr wrap="square" lIns="0" tIns="0" rIns="0" bIns="0" rtlCol="0" anchor="ctr">
            <a:normAutofit/>
          </a:bodyPr>
          <a:lstStyle/>
          <a:p>
            <a:pPr marL="0" indent="0">
              <a:buNone/>
            </a:pPr>
            <a:r>
              <a:rPr lang="en-US" sz="1200" i="1" dirty="0">
                <a:solidFill>
                  <a:srgbClr val="5B6472"/>
                </a:solidFill>
              </a:rPr>
              <a:t>Bu fotoğrafın atmosferini anlat; ama kanıtla.</a:t>
            </a:r>
            <a:endParaRPr lang="en-US" sz="1200" i="1" dirty="0"/>
          </a:p>
        </p:txBody>
      </p:sp>
      <p:sp>
        <p:nvSpPr>
          <p:cNvPr id="5" name="Text 2"/>
          <p:cNvSpPr/>
          <p:nvPr/>
        </p:nvSpPr>
        <p:spPr>
          <a:xfrm>
            <a:off x="685800" y="1325880"/>
            <a:ext cx="6080760" cy="1051560"/>
          </a:xfrm>
          <a:prstGeom prst="rect">
            <a:avLst/>
          </a:prstGeom>
          <a:solidFill>
            <a:srgbClr val="FFFFFF">
              <a:alpha val="92000"/>
            </a:srgbClr>
          </a:solidFill>
          <a:ln w="7620">
            <a:solidFill>
              <a:srgbClr val="E5E7EB">
                <a:alpha val="70000"/>
              </a:srgbClr>
            </a:solidFill>
          </a:ln>
        </p:spPr>
        <p:txBody>
          <a:bodyPr wrap="square" rtlCol="0" anchor="ctr">
            <a:normAutofit/>
          </a:bodyPr>
          <a:lstStyle/>
          <a:p>
            <a:pPr marL="0" indent="0">
              <a:buNone/>
            </a:pPr>
            <a:r>
              <a:rPr lang="en-US" sz="1700" b="1" dirty="0">
                <a:solidFill>
                  <a:srgbClr val="1F2937"/>
                </a:solidFill>
                <a:latin typeface="Aptos" pitchFamily="34" charset="0"/>
                <a:ea typeface="Aptos" pitchFamily="34" charset="-122"/>
                <a:cs typeface="Aptos" pitchFamily="34" charset="-120"/>
              </a:rPr>
              <a:t>Görev</a:t>
            </a:r>
            <a:endParaRPr lang="en-US" sz="1700" b="1" dirty="0"/>
          </a:p>
          <a:p>
            <a:pPr marL="0" indent="0">
              <a:buNone/>
            </a:pPr>
            <a:r>
              <a:rPr lang="en-US" sz="1700" dirty="0">
                <a:solidFill>
                  <a:srgbClr val="1F2937"/>
                </a:solidFill>
                <a:latin typeface="Aptos" pitchFamily="34" charset="0"/>
                <a:ea typeface="Aptos" pitchFamily="34" charset="-122"/>
                <a:cs typeface="Aptos" pitchFamily="34" charset="-120"/>
              </a:rPr>
              <a:t>Fotoğrafın çekildiği yerde nasıl bir atmosfer olduğunu düşünüyorsunuz? Görselden en az üç ayrıntıyla açıklayın.</a:t>
            </a:r>
            <a:endParaRPr lang="en-US" sz="1700" dirty="0"/>
          </a:p>
        </p:txBody>
      </p:sp>
      <p:sp>
        <p:nvSpPr>
          <p:cNvPr id="6" name="Text 3"/>
          <p:cNvSpPr/>
          <p:nvPr/>
        </p:nvSpPr>
        <p:spPr>
          <a:xfrm>
            <a:off x="841248" y="2788920"/>
            <a:ext cx="1097280" cy="228600"/>
          </a:xfrm>
          <a:prstGeom prst="rect">
            <a:avLst/>
          </a:prstGeom>
          <a:noFill/>
          <a:ln/>
        </p:spPr>
        <p:txBody>
          <a:bodyPr wrap="square" lIns="0" tIns="0" rIns="0" bIns="0" rtlCol="0" anchor="ctr"/>
          <a:lstStyle/>
          <a:p>
            <a:pPr marL="0" indent="0">
              <a:buNone/>
            </a:pPr>
            <a:r>
              <a:rPr lang="en-US" sz="1200" b="1" dirty="0">
                <a:solidFill>
                  <a:srgbClr val="6B7280"/>
                </a:solidFill>
              </a:rPr>
              <a:t>Kullanma:</a:t>
            </a:r>
            <a:endParaRPr lang="en-US" sz="1200" dirty="0"/>
          </a:p>
        </p:txBody>
      </p:sp>
      <p:sp>
        <p:nvSpPr>
          <p:cNvPr id="7" name="Text 4"/>
          <p:cNvSpPr/>
          <p:nvPr/>
        </p:nvSpPr>
        <p:spPr>
          <a:xfrm>
            <a:off x="2240280" y="2724912"/>
            <a:ext cx="777240" cy="310896"/>
          </a:xfrm>
          <a:prstGeom prst="rect">
            <a:avLst/>
          </a:prstGeom>
          <a:solidFill>
            <a:srgbClr val="E76F51"/>
          </a:solidFill>
          <a:ln>
            <a:solidFill>
              <a:srgbClr val="E76F51"/>
            </a:solidFill>
          </a:ln>
        </p:spPr>
        <p:txBody>
          <a:bodyPr wrap="square" lIns="381" tIns="381" rIns="381" bIns="381" rtlCol="0" anchor="ctr">
            <a:normAutofit/>
          </a:bodyPr>
          <a:lstStyle/>
          <a:p>
            <a:pPr marL="0" indent="0" algn="ctr">
              <a:buNone/>
            </a:pPr>
            <a:r>
              <a:rPr lang="en-US" sz="1150" b="1" dirty="0">
                <a:solidFill>
                  <a:srgbClr val="FFFFFF"/>
                </a:solidFill>
              </a:rPr>
              <a:t>sisli</a:t>
            </a:r>
            <a:endParaRPr lang="en-US" sz="1150" dirty="0"/>
          </a:p>
        </p:txBody>
      </p:sp>
      <p:sp>
        <p:nvSpPr>
          <p:cNvPr id="8" name="Text 5"/>
          <p:cNvSpPr/>
          <p:nvPr/>
        </p:nvSpPr>
        <p:spPr>
          <a:xfrm>
            <a:off x="3182112" y="2724912"/>
            <a:ext cx="868680" cy="310896"/>
          </a:xfrm>
          <a:prstGeom prst="rect">
            <a:avLst/>
          </a:prstGeom>
          <a:solidFill>
            <a:srgbClr val="E76F51"/>
          </a:solidFill>
          <a:ln>
            <a:solidFill>
              <a:srgbClr val="E76F51"/>
            </a:solidFill>
          </a:ln>
        </p:spPr>
        <p:txBody>
          <a:bodyPr wrap="square" lIns="381" tIns="381" rIns="381" bIns="381" rtlCol="0" anchor="ctr">
            <a:normAutofit/>
          </a:bodyPr>
          <a:lstStyle/>
          <a:p>
            <a:pPr marL="0" indent="0" algn="ctr">
              <a:buNone/>
            </a:pPr>
            <a:r>
              <a:rPr lang="en-US" sz="1150" b="1" dirty="0">
                <a:solidFill>
                  <a:srgbClr val="FFFFFF"/>
                </a:solidFill>
              </a:rPr>
              <a:t>yalnız</a:t>
            </a:r>
            <a:endParaRPr lang="en-US" sz="1150" dirty="0"/>
          </a:p>
        </p:txBody>
      </p:sp>
      <p:sp>
        <p:nvSpPr>
          <p:cNvPr id="9" name="Text 6"/>
          <p:cNvSpPr/>
          <p:nvPr/>
        </p:nvSpPr>
        <p:spPr>
          <a:xfrm>
            <a:off x="4224528" y="2724912"/>
            <a:ext cx="868680" cy="310896"/>
          </a:xfrm>
          <a:prstGeom prst="rect">
            <a:avLst/>
          </a:prstGeom>
          <a:solidFill>
            <a:srgbClr val="E76F51"/>
          </a:solidFill>
          <a:ln>
            <a:solidFill>
              <a:srgbClr val="E76F51"/>
            </a:solidFill>
          </a:ln>
        </p:spPr>
        <p:txBody>
          <a:bodyPr wrap="square" lIns="381" tIns="381" rIns="381" bIns="381" rtlCol="0" anchor="ctr">
            <a:normAutofit/>
          </a:bodyPr>
          <a:lstStyle/>
          <a:p>
            <a:pPr marL="0" indent="0" algn="ctr">
              <a:buNone/>
            </a:pPr>
            <a:r>
              <a:rPr lang="en-US" sz="1150" b="1" dirty="0">
                <a:solidFill>
                  <a:srgbClr val="FFFFFF"/>
                </a:solidFill>
              </a:rPr>
              <a:t>sessiz</a:t>
            </a:r>
            <a:endParaRPr lang="en-US" sz="1150" dirty="0"/>
          </a:p>
        </p:txBody>
      </p:sp>
      <p:sp>
        <p:nvSpPr>
          <p:cNvPr id="10" name="Text 7"/>
          <p:cNvSpPr/>
          <p:nvPr/>
        </p:nvSpPr>
        <p:spPr>
          <a:xfrm>
            <a:off x="841248" y="3310128"/>
            <a:ext cx="5212080" cy="685800"/>
          </a:xfrm>
          <a:prstGeom prst="rect">
            <a:avLst/>
          </a:prstGeom>
          <a:solidFill>
            <a:srgbClr val="FFFFFF">
              <a:alpha val="92000"/>
            </a:srgbClr>
          </a:solidFill>
          <a:ln w="7620">
            <a:solidFill>
              <a:srgbClr val="E5E7EB">
                <a:alpha val="70000"/>
              </a:srgbClr>
            </a:solidFill>
          </a:ln>
        </p:spPr>
        <p:txBody>
          <a:bodyPr wrap="square" rtlCol="0" anchor="ctr">
            <a:normAutofit/>
          </a:bodyPr>
          <a:lstStyle/>
          <a:p>
            <a:pPr marL="0" indent="0">
              <a:buNone/>
            </a:pPr>
            <a:r>
              <a:rPr lang="en-US" sz="1500" dirty="0">
                <a:solidFill>
                  <a:srgbClr val="1F2937"/>
                </a:solidFill>
                <a:latin typeface="Aptos" pitchFamily="34" charset="0"/>
                <a:ea typeface="Aptos" pitchFamily="34" charset="-122"/>
                <a:cs typeface="Aptos" pitchFamily="34" charset="-120"/>
              </a:rPr>
              <a:t>Bu kelimeler yerine başka ifadeler bul.</a:t>
            </a:r>
            <a:endParaRPr lang="en-US" sz="1500" dirty="0"/>
          </a:p>
          <a:p>
            <a:pPr marL="0" indent="0">
              <a:buNone/>
            </a:pPr>
            <a:r>
              <a:rPr lang="en-US" sz="1500" dirty="0">
                <a:solidFill>
                  <a:srgbClr val="1F2937"/>
                </a:solidFill>
                <a:latin typeface="Aptos" pitchFamily="34" charset="0"/>
                <a:ea typeface="Aptos" pitchFamily="34" charset="-122"/>
                <a:cs typeface="Aptos" pitchFamily="34" charset="-120"/>
              </a:rPr>
              <a:t>Ama görseldeki ayrıntıları kaybetme.</a:t>
            </a:r>
            <a:endParaRPr lang="en-US" sz="1500" dirty="0"/>
          </a:p>
        </p:txBody>
      </p:sp>
      <p:sp>
        <p:nvSpPr>
          <p:cNvPr id="11" name="Text 8"/>
          <p:cNvSpPr/>
          <p:nvPr/>
        </p:nvSpPr>
        <p:spPr>
          <a:xfrm>
            <a:off x="859536" y="5102352"/>
            <a:ext cx="5440680" cy="365760"/>
          </a:xfrm>
          <a:prstGeom prst="rect">
            <a:avLst/>
          </a:prstGeom>
          <a:noFill/>
          <a:ln/>
        </p:spPr>
        <p:txBody>
          <a:bodyPr wrap="square" lIns="0" tIns="0" rIns="0" bIns="0" rtlCol="0" anchor="ctr">
            <a:normAutofit/>
          </a:bodyPr>
          <a:lstStyle/>
          <a:p>
            <a:pPr marL="0" indent="0">
              <a:buNone/>
            </a:pPr>
            <a:r>
              <a:rPr lang="en-US" sz="1700" b="1" dirty="0">
                <a:solidFill>
                  <a:srgbClr val="14213D"/>
                </a:solidFill>
              </a:rPr>
              <a:t>Mini hedef: gördüğünü kendi sözünle ifade etmek</a:t>
            </a:r>
            <a:endParaRPr lang="en-US" sz="1700" dirty="0"/>
          </a:p>
        </p:txBody>
      </p:sp>
      <p:sp>
        <p:nvSpPr>
          <p:cNvPr id="12" name="Text 9"/>
          <p:cNvSpPr/>
          <p:nvPr/>
        </p:nvSpPr>
        <p:spPr>
          <a:xfrm>
            <a:off x="502920" y="6446520"/>
            <a:ext cx="2194560" cy="228600"/>
          </a:xfrm>
          <a:prstGeom prst="rect">
            <a:avLst/>
          </a:prstGeom>
          <a:noFill/>
          <a:ln/>
        </p:spPr>
        <p:txBody>
          <a:bodyPr wrap="square" lIns="0" tIns="0" rIns="0" bIns="0" rtlCol="0" anchor="ctr"/>
          <a:lstStyle/>
          <a:p>
            <a:pPr marL="0" indent="0">
              <a:buNone/>
            </a:pPr>
            <a:r>
              <a:rPr lang="en-US" sz="850" dirty="0">
                <a:solidFill>
                  <a:srgbClr val="6B7280"/>
                </a:solidFill>
                <a:latin typeface="Aptos" pitchFamily="34" charset="0"/>
                <a:ea typeface="Aptos" pitchFamily="34" charset="-122"/>
                <a:cs typeface="Aptos" pitchFamily="34" charset="-120"/>
              </a:rPr>
              <a:t>IGCSE P1 • 1. Hafta • 6</a:t>
            </a:r>
            <a:endParaRPr lang="en-US" sz="85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7">
    <p:bg>
      <p:bgPr>
        <a:solidFill>
          <a:srgbClr val="F4F6F8"/>
        </a:solidFill>
        <a:effectLst/>
      </p:bgPr>
    </p:bg>
    <p:spTree>
      <p:nvGrpSpPr>
        <p:cNvPr id="1" name=""/>
        <p:cNvGrpSpPr/>
        <p:nvPr/>
      </p:nvGrpSpPr>
      <p:grpSpPr>
        <a:xfrm>
          <a:off x="0" y="0"/>
          <a:ext cx="0" cy="0"/>
          <a:chOff x="0" y="0"/>
          <a:chExt cx="0" cy="0"/>
        </a:xfrm>
      </p:grpSpPr>
      <p:pic>
        <p:nvPicPr>
          <p:cNvPr id="2" name="Image 0" descr="/mnt/data/fog_dock_side.jpg"/>
          <p:cNvPicPr>
            <a:picLocks noChangeAspect="1"/>
          </p:cNvPicPr>
          <p:nvPr/>
        </p:nvPicPr>
        <p:blipFill>
          <a:blip r:embed="rId3"/>
          <a:srcRect l="27312" r="27313"/>
          <a:stretch/>
        </p:blipFill>
        <p:spPr>
          <a:xfrm>
            <a:off x="7360920" y="0"/>
            <a:ext cx="4828032" cy="6858000"/>
          </a:xfrm>
          <a:prstGeom prst="rect">
            <a:avLst/>
          </a:prstGeom>
        </p:spPr>
      </p:pic>
      <p:sp>
        <p:nvSpPr>
          <p:cNvPr id="3" name="Text 0"/>
          <p:cNvSpPr/>
          <p:nvPr/>
        </p:nvSpPr>
        <p:spPr>
          <a:xfrm>
            <a:off x="566928" y="411480"/>
            <a:ext cx="6492240" cy="411480"/>
          </a:xfrm>
          <a:prstGeom prst="rect">
            <a:avLst/>
          </a:prstGeom>
          <a:noFill/>
          <a:ln/>
        </p:spPr>
        <p:txBody>
          <a:bodyPr wrap="square" lIns="0" tIns="0" rIns="0" bIns="0" rtlCol="0" anchor="ctr">
            <a:normAutofit/>
          </a:bodyPr>
          <a:lstStyle/>
          <a:p>
            <a:pPr marL="0" indent="0">
              <a:buNone/>
            </a:pPr>
            <a:r>
              <a:rPr lang="en-US" sz="2400" b="1" dirty="0">
                <a:solidFill>
                  <a:srgbClr val="14213D"/>
                </a:solidFill>
                <a:latin typeface="Aptos Display" pitchFamily="34" charset="0"/>
                <a:ea typeface="Aptos Display" pitchFamily="34" charset="-122"/>
                <a:cs typeface="Aptos Display" pitchFamily="34" charset="-120"/>
              </a:rPr>
              <a:t>Görselden metne geçiyoruz</a:t>
            </a:r>
            <a:endParaRPr lang="en-US" sz="2400" dirty="0"/>
          </a:p>
        </p:txBody>
      </p:sp>
      <p:sp>
        <p:nvSpPr>
          <p:cNvPr id="4" name="Text 1"/>
          <p:cNvSpPr/>
          <p:nvPr/>
        </p:nvSpPr>
        <p:spPr>
          <a:xfrm>
            <a:off x="585216" y="841248"/>
            <a:ext cx="6217920" cy="320040"/>
          </a:xfrm>
          <a:prstGeom prst="rect">
            <a:avLst/>
          </a:prstGeom>
          <a:noFill/>
          <a:ln/>
        </p:spPr>
        <p:txBody>
          <a:bodyPr wrap="square" lIns="0" tIns="0" rIns="0" bIns="0" rtlCol="0" anchor="ctr">
            <a:normAutofit/>
          </a:bodyPr>
          <a:lstStyle/>
          <a:p>
            <a:pPr marL="0" indent="0">
              <a:buNone/>
            </a:pPr>
            <a:r>
              <a:rPr lang="en-US" sz="1200" dirty="0">
                <a:solidFill>
                  <a:srgbClr val="5B6472"/>
                </a:solidFill>
              </a:rPr>
              <a:t>Metni sessizce oku; sonra ipuçlarını yakala.</a:t>
            </a:r>
            <a:endParaRPr lang="en-US" sz="1200" dirty="0"/>
          </a:p>
        </p:txBody>
      </p:sp>
      <p:sp>
        <p:nvSpPr>
          <p:cNvPr id="5" name="Text 2"/>
          <p:cNvSpPr/>
          <p:nvPr/>
        </p:nvSpPr>
        <p:spPr>
          <a:xfrm>
            <a:off x="749808" y="1325880"/>
            <a:ext cx="6126480" cy="2880360"/>
          </a:xfrm>
          <a:prstGeom prst="rect">
            <a:avLst/>
          </a:prstGeom>
          <a:solidFill>
            <a:srgbClr val="FFFFFF"/>
          </a:solidFill>
          <a:ln>
            <a:solidFill>
              <a:srgbClr val="E5E7EB">
                <a:alpha val="80000"/>
              </a:srgbClr>
            </a:solidFill>
          </a:ln>
        </p:spPr>
        <p:txBody>
          <a:bodyPr wrap="square" rtlCol="0" anchor="ctr">
            <a:normAutofit/>
          </a:bodyPr>
          <a:lstStyle/>
          <a:p>
            <a:pPr marL="0" indent="0">
              <a:buNone/>
            </a:pPr>
            <a:r>
              <a:rPr lang="en-US" sz="1730" dirty="0">
                <a:solidFill>
                  <a:srgbClr val="1F2937"/>
                </a:solidFill>
              </a:rPr>
              <a:t>Sabahın erken saatlerinde iskeleye geldiğinde gölün üzeri neredeyse tamamen beyaz bir örtüyle kapanmıştı. Tahta zeminde biriken nem ayakkabılarının altında hafifçe ses çıkarıyordu. Kıyıya bağlı küçük tekneler yerlerinden kıpırdamıyor, karşı kıyı ise seçilmiyordu. Cebindeki saate baktı, sonra boş iskeleye doğru birkaç adım daha attı. Yanında getirdiği zarfı elinde sıkıca tutuyor, ara sıra gölün içinden bir ses duymuş gibi başını kaldırıyordu. Bir süre sonra banklardan birine oturdu; ama çantasını yere bırakmadı.</a:t>
            </a:r>
            <a:endParaRPr lang="en-US" sz="1730" dirty="0"/>
          </a:p>
        </p:txBody>
      </p:sp>
      <p:sp>
        <p:nvSpPr>
          <p:cNvPr id="6" name="Text 3"/>
          <p:cNvSpPr/>
          <p:nvPr/>
        </p:nvSpPr>
        <p:spPr>
          <a:xfrm>
            <a:off x="768096" y="4681728"/>
            <a:ext cx="5669280" cy="411480"/>
          </a:xfrm>
          <a:prstGeom prst="rect">
            <a:avLst/>
          </a:prstGeom>
          <a:noFill/>
          <a:ln/>
        </p:spPr>
        <p:txBody>
          <a:bodyPr wrap="square" lIns="0" tIns="0" rIns="0" bIns="0" rtlCol="0" anchor="ctr">
            <a:normAutofit/>
          </a:bodyPr>
          <a:lstStyle/>
          <a:p>
            <a:pPr marL="0" indent="0">
              <a:buNone/>
            </a:pPr>
            <a:r>
              <a:rPr lang="en-US" sz="1600" b="1" dirty="0">
                <a:solidFill>
                  <a:srgbClr val="14213D"/>
                </a:solidFill>
              </a:rPr>
              <a:t>Okurken işaretle: açık bilgi • ipucu • emin olmadığın yer</a:t>
            </a:r>
            <a:endParaRPr lang="en-US" sz="1600" dirty="0"/>
          </a:p>
        </p:txBody>
      </p:sp>
      <p:sp>
        <p:nvSpPr>
          <p:cNvPr id="7" name="Text 4"/>
          <p:cNvSpPr/>
          <p:nvPr/>
        </p:nvSpPr>
        <p:spPr>
          <a:xfrm>
            <a:off x="502920" y="6446520"/>
            <a:ext cx="2194560" cy="228600"/>
          </a:xfrm>
          <a:prstGeom prst="rect">
            <a:avLst/>
          </a:prstGeom>
          <a:noFill/>
          <a:ln/>
        </p:spPr>
        <p:txBody>
          <a:bodyPr wrap="square" lIns="0" tIns="0" rIns="0" bIns="0" rtlCol="0" anchor="ctr"/>
          <a:lstStyle/>
          <a:p>
            <a:pPr marL="0" indent="0">
              <a:buNone/>
            </a:pPr>
            <a:r>
              <a:rPr lang="en-US" sz="850" dirty="0">
                <a:solidFill>
                  <a:srgbClr val="6B7280"/>
                </a:solidFill>
                <a:latin typeface="Aptos" pitchFamily="34" charset="0"/>
                <a:ea typeface="Aptos" pitchFamily="34" charset="-122"/>
                <a:cs typeface="Aptos" pitchFamily="34" charset="-120"/>
              </a:rPr>
              <a:t>IGCSE P1 • 1. Hafta • 7</a:t>
            </a:r>
            <a:endParaRPr lang="en-US" sz="85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8">
    <p:bg>
      <p:bgPr>
        <a:solidFill>
          <a:srgbClr val="F4F6F8"/>
        </a:solidFill>
        <a:effectLst/>
      </p:bgPr>
    </p:bg>
    <p:spTree>
      <p:nvGrpSpPr>
        <p:cNvPr id="1" name=""/>
        <p:cNvGrpSpPr/>
        <p:nvPr/>
      </p:nvGrpSpPr>
      <p:grpSpPr>
        <a:xfrm>
          <a:off x="0" y="0"/>
          <a:ext cx="0" cy="0"/>
          <a:chOff x="0" y="0"/>
          <a:chExt cx="0" cy="0"/>
        </a:xfrm>
      </p:grpSpPr>
      <p:pic>
        <p:nvPicPr>
          <p:cNvPr id="2" name="Image 0" descr="/mnt/data/fog_dock_side.jpg"/>
          <p:cNvPicPr>
            <a:picLocks noChangeAspect="1"/>
          </p:cNvPicPr>
          <p:nvPr/>
        </p:nvPicPr>
        <p:blipFill>
          <a:blip r:embed="rId3"/>
          <a:srcRect l="27312" r="27313"/>
          <a:stretch/>
        </p:blipFill>
        <p:spPr>
          <a:xfrm>
            <a:off x="7360920" y="0"/>
            <a:ext cx="4828032" cy="6858000"/>
          </a:xfrm>
          <a:prstGeom prst="rect">
            <a:avLst/>
          </a:prstGeom>
        </p:spPr>
      </p:pic>
      <p:sp>
        <p:nvSpPr>
          <p:cNvPr id="3" name="Text 0"/>
          <p:cNvSpPr/>
          <p:nvPr/>
        </p:nvSpPr>
        <p:spPr>
          <a:xfrm>
            <a:off x="566928" y="411480"/>
            <a:ext cx="6492240" cy="411480"/>
          </a:xfrm>
          <a:prstGeom prst="rect">
            <a:avLst/>
          </a:prstGeom>
          <a:noFill/>
          <a:ln/>
        </p:spPr>
        <p:txBody>
          <a:bodyPr wrap="square" lIns="0" tIns="0" rIns="0" bIns="0" rtlCol="0" anchor="ctr">
            <a:normAutofit/>
          </a:bodyPr>
          <a:lstStyle/>
          <a:p>
            <a:pPr marL="0" indent="0">
              <a:buNone/>
            </a:pPr>
            <a:r>
              <a:rPr lang="en-US" sz="2400" b="1" dirty="0">
                <a:solidFill>
                  <a:srgbClr val="14213D"/>
                </a:solidFill>
                <a:latin typeface="Aptos Display" pitchFamily="34" charset="0"/>
                <a:ea typeface="Aptos Display" pitchFamily="34" charset="-122"/>
                <a:cs typeface="Aptos Display" pitchFamily="34" charset="-120"/>
              </a:rPr>
              <a:t>Bireysel çalışma</a:t>
            </a:r>
            <a:endParaRPr lang="en-US" sz="2400" dirty="0"/>
          </a:p>
        </p:txBody>
      </p:sp>
      <p:sp>
        <p:nvSpPr>
          <p:cNvPr id="4" name="Text 1"/>
          <p:cNvSpPr/>
          <p:nvPr/>
        </p:nvSpPr>
        <p:spPr>
          <a:xfrm>
            <a:off x="585216" y="841248"/>
            <a:ext cx="6217920" cy="320040"/>
          </a:xfrm>
          <a:prstGeom prst="rect">
            <a:avLst/>
          </a:prstGeom>
          <a:noFill/>
          <a:ln/>
        </p:spPr>
        <p:txBody>
          <a:bodyPr wrap="square" lIns="0" tIns="0" rIns="0" bIns="0" rtlCol="0" anchor="ctr">
            <a:normAutofit/>
          </a:bodyPr>
          <a:lstStyle/>
          <a:p>
            <a:pPr marL="0" indent="0">
              <a:buNone/>
            </a:pPr>
            <a:r>
              <a:rPr lang="en-US" sz="1200" dirty="0">
                <a:solidFill>
                  <a:srgbClr val="5B6472"/>
                </a:solidFill>
              </a:rPr>
              <a:t>10 dakika • kısa ve kanıtlı cevap</a:t>
            </a:r>
            <a:endParaRPr lang="en-US" sz="1200" dirty="0"/>
          </a:p>
        </p:txBody>
      </p:sp>
      <p:sp>
        <p:nvSpPr>
          <p:cNvPr id="5" name="Text 2"/>
          <p:cNvSpPr/>
          <p:nvPr/>
        </p:nvSpPr>
        <p:spPr>
          <a:xfrm>
            <a:off x="749808" y="1298448"/>
            <a:ext cx="6035040" cy="658368"/>
          </a:xfrm>
          <a:prstGeom prst="rect">
            <a:avLst/>
          </a:prstGeom>
          <a:solidFill>
            <a:srgbClr val="FFFFFF">
              <a:alpha val="92000"/>
            </a:srgbClr>
          </a:solidFill>
          <a:ln w="7620">
            <a:solidFill>
              <a:srgbClr val="E5E7EB">
                <a:alpha val="70000"/>
              </a:srgbClr>
            </a:solidFill>
          </a:ln>
        </p:spPr>
        <p:txBody>
          <a:bodyPr wrap="square" rtlCol="0" anchor="ctr">
            <a:normAutofit/>
          </a:bodyPr>
          <a:lstStyle/>
          <a:p>
            <a:pPr marL="0" indent="0">
              <a:buNone/>
            </a:pPr>
            <a:r>
              <a:rPr lang="en-US" sz="1800" b="1" dirty="0">
                <a:solidFill>
                  <a:srgbClr val="1F2937"/>
                </a:solidFill>
                <a:latin typeface="Aptos" pitchFamily="34" charset="0"/>
                <a:ea typeface="Aptos" pitchFamily="34" charset="-122"/>
                <a:cs typeface="Aptos" pitchFamily="34" charset="-120"/>
              </a:rPr>
              <a:t>1. Metinden üç açık bilgi yaz.</a:t>
            </a:r>
            <a:endParaRPr lang="en-US" sz="1800" dirty="0"/>
          </a:p>
        </p:txBody>
      </p:sp>
      <p:sp>
        <p:nvSpPr>
          <p:cNvPr id="6" name="Text 3"/>
          <p:cNvSpPr/>
          <p:nvPr/>
        </p:nvSpPr>
        <p:spPr>
          <a:xfrm>
            <a:off x="749808" y="2240280"/>
            <a:ext cx="6035040" cy="658368"/>
          </a:xfrm>
          <a:prstGeom prst="rect">
            <a:avLst/>
          </a:prstGeom>
          <a:solidFill>
            <a:srgbClr val="FFFFFF">
              <a:alpha val="92000"/>
            </a:srgbClr>
          </a:solidFill>
          <a:ln w="7620">
            <a:solidFill>
              <a:srgbClr val="E5E7EB">
                <a:alpha val="70000"/>
              </a:srgbClr>
            </a:solidFill>
          </a:ln>
        </p:spPr>
        <p:txBody>
          <a:bodyPr wrap="square" rtlCol="0" anchor="ctr">
            <a:normAutofit/>
          </a:bodyPr>
          <a:lstStyle/>
          <a:p>
            <a:pPr marL="0" indent="0">
              <a:buNone/>
            </a:pPr>
            <a:r>
              <a:rPr lang="en-US" sz="1800" b="1" dirty="0">
                <a:solidFill>
                  <a:srgbClr val="1F2937"/>
                </a:solidFill>
                <a:latin typeface="Aptos" pitchFamily="34" charset="0"/>
                <a:ea typeface="Aptos" pitchFamily="34" charset="-122"/>
                <a:cs typeface="Aptos" pitchFamily="34" charset="-120"/>
              </a:rPr>
              <a:t>2. Karakter hakkında iki çıkarım yap.</a:t>
            </a:r>
            <a:endParaRPr lang="en-US" sz="1800" dirty="0"/>
          </a:p>
        </p:txBody>
      </p:sp>
      <p:sp>
        <p:nvSpPr>
          <p:cNvPr id="7" name="Text 4"/>
          <p:cNvSpPr/>
          <p:nvPr/>
        </p:nvSpPr>
        <p:spPr>
          <a:xfrm>
            <a:off x="749808" y="3182112"/>
            <a:ext cx="6035040" cy="658368"/>
          </a:xfrm>
          <a:prstGeom prst="rect">
            <a:avLst/>
          </a:prstGeom>
          <a:solidFill>
            <a:srgbClr val="FFFFFF">
              <a:alpha val="92000"/>
            </a:srgbClr>
          </a:solidFill>
          <a:ln w="7620">
            <a:solidFill>
              <a:srgbClr val="E5E7EB">
                <a:alpha val="70000"/>
              </a:srgbClr>
            </a:solidFill>
          </a:ln>
        </p:spPr>
        <p:txBody>
          <a:bodyPr wrap="square" rtlCol="0" anchor="ctr">
            <a:normAutofit/>
          </a:bodyPr>
          <a:lstStyle/>
          <a:p>
            <a:pPr marL="0" indent="0">
              <a:buNone/>
            </a:pPr>
            <a:r>
              <a:rPr lang="en-US" sz="1800" b="1" dirty="0">
                <a:solidFill>
                  <a:srgbClr val="1F2937"/>
                </a:solidFill>
                <a:latin typeface="Aptos" pitchFamily="34" charset="0"/>
                <a:ea typeface="Aptos" pitchFamily="34" charset="-122"/>
                <a:cs typeface="Aptos" pitchFamily="34" charset="-120"/>
              </a:rPr>
              <a:t>3. Her çıkarımı bir ayrıntıyla destekle.</a:t>
            </a:r>
            <a:endParaRPr lang="en-US" sz="1800" dirty="0"/>
          </a:p>
        </p:txBody>
      </p:sp>
      <p:sp>
        <p:nvSpPr>
          <p:cNvPr id="8" name="Text 5"/>
          <p:cNvSpPr/>
          <p:nvPr/>
        </p:nvSpPr>
        <p:spPr>
          <a:xfrm>
            <a:off x="749808" y="4123944"/>
            <a:ext cx="6035040" cy="658368"/>
          </a:xfrm>
          <a:prstGeom prst="rect">
            <a:avLst/>
          </a:prstGeom>
          <a:solidFill>
            <a:srgbClr val="FFFFFF">
              <a:alpha val="92000"/>
            </a:srgbClr>
          </a:solidFill>
          <a:ln w="7620">
            <a:solidFill>
              <a:srgbClr val="E5E7EB">
                <a:alpha val="70000"/>
              </a:srgbClr>
            </a:solidFill>
          </a:ln>
        </p:spPr>
        <p:txBody>
          <a:bodyPr wrap="square" rtlCol="0" anchor="ctr">
            <a:normAutofit/>
          </a:bodyPr>
          <a:lstStyle/>
          <a:p>
            <a:pPr marL="0" indent="0">
              <a:buNone/>
            </a:pPr>
            <a:r>
              <a:rPr lang="en-US" sz="1800" b="1" dirty="0">
                <a:solidFill>
                  <a:srgbClr val="1F2937"/>
                </a:solidFill>
                <a:latin typeface="Aptos" pitchFamily="34" charset="0"/>
                <a:ea typeface="Aptos" pitchFamily="34" charset="-122"/>
                <a:cs typeface="Aptos" pitchFamily="34" charset="-120"/>
              </a:rPr>
              <a:t>4. Metinde kesin olarak bilemeyeceğimiz bir şeyi yaz.</a:t>
            </a:r>
            <a:endParaRPr lang="en-US" sz="1800" dirty="0"/>
          </a:p>
        </p:txBody>
      </p:sp>
      <p:sp>
        <p:nvSpPr>
          <p:cNvPr id="9" name="Text 6"/>
          <p:cNvSpPr/>
          <p:nvPr/>
        </p:nvSpPr>
        <p:spPr>
          <a:xfrm>
            <a:off x="777240" y="5321808"/>
            <a:ext cx="5760720" cy="384048"/>
          </a:xfrm>
          <a:prstGeom prst="rect">
            <a:avLst/>
          </a:prstGeom>
          <a:noFill/>
          <a:ln/>
        </p:spPr>
        <p:txBody>
          <a:bodyPr wrap="square" lIns="0" tIns="0" rIns="0" bIns="0" rtlCol="0" anchor="ctr">
            <a:normAutofit/>
          </a:bodyPr>
          <a:lstStyle/>
          <a:p>
            <a:pPr marL="0" indent="0">
              <a:buNone/>
            </a:pPr>
            <a:r>
              <a:rPr lang="en-US" sz="1700" b="1" dirty="0">
                <a:solidFill>
                  <a:srgbClr val="E76F51"/>
                </a:solidFill>
              </a:rPr>
              <a:t>Ölçtüğümüz şey: hız değil, dayanaklı okuma.</a:t>
            </a:r>
            <a:endParaRPr lang="en-US" sz="1700" dirty="0"/>
          </a:p>
        </p:txBody>
      </p:sp>
      <p:sp>
        <p:nvSpPr>
          <p:cNvPr id="10" name="Text 7"/>
          <p:cNvSpPr/>
          <p:nvPr/>
        </p:nvSpPr>
        <p:spPr>
          <a:xfrm>
            <a:off x="502920" y="6446520"/>
            <a:ext cx="2194560" cy="228600"/>
          </a:xfrm>
          <a:prstGeom prst="rect">
            <a:avLst/>
          </a:prstGeom>
          <a:noFill/>
          <a:ln/>
        </p:spPr>
        <p:txBody>
          <a:bodyPr wrap="square" lIns="0" tIns="0" rIns="0" bIns="0" rtlCol="0" anchor="ctr"/>
          <a:lstStyle/>
          <a:p>
            <a:pPr marL="0" indent="0">
              <a:buNone/>
            </a:pPr>
            <a:r>
              <a:rPr lang="en-US" sz="850" dirty="0">
                <a:solidFill>
                  <a:srgbClr val="6B7280"/>
                </a:solidFill>
                <a:latin typeface="Aptos" pitchFamily="34" charset="0"/>
                <a:ea typeface="Aptos" pitchFamily="34" charset="-122"/>
                <a:cs typeface="Aptos" pitchFamily="34" charset="-120"/>
              </a:rPr>
              <a:t>IGCSE P1 • 1. Hafta • 8</a:t>
            </a:r>
            <a:endParaRPr lang="en-US" sz="85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ptos Display"/>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82</TotalTime>
  <Words>672</Words>
  <Application>Microsoft Macintosh PowerPoint</Application>
  <PresentationFormat>Geniş ekran</PresentationFormat>
  <Paragraphs>128</Paragraphs>
  <Slides>13</Slides>
  <Notes>12</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13</vt:i4>
      </vt:variant>
    </vt:vector>
  </HeadingPairs>
  <TitlesOfParts>
    <vt:vector size="17" baseType="lpstr">
      <vt:lpstr>Aptos</vt:lpstr>
      <vt:lpstr>Aptos Display</vt:lpstr>
      <vt:lpstr>Arial</vt:lpstr>
      <vt:lpstr>Office Theme</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Company>OpenAI</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IGCSE P1: Gör, Çıkar, Kanıtla</dc:title>
  <dc:subject>IGCSE P1 1. hafta ders slaytı</dc:subject>
  <dc:creator>OpenAI</dc:creator>
  <cp:lastModifiedBy>sedat yılmaz</cp:lastModifiedBy>
  <cp:revision>4</cp:revision>
  <dcterms:created xsi:type="dcterms:W3CDTF">2026-08-19T08:33:26Z</dcterms:created>
  <dcterms:modified xsi:type="dcterms:W3CDTF">2026-08-25T05:42:56Z</dcterms:modified>
</cp:coreProperties>
</file>